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jpeg" ContentType="image/jpe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26f979b9c81451c" /><Relationship Type="http://schemas.openxmlformats.org/officeDocument/2006/relationships/extended-properties" Target="/docProps/app.xml" Id="Rf9ff25de061d4889" /><Relationship Type="http://schemas.openxmlformats.org/officeDocument/2006/relationships/officeDocument" Target="/ppt/presentation.xml" Id="R169c09c3ee024f7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9d9191db41c4804"/>
  </p:sldMasterIdLst>
  <p:notesMasterIdLst>
    <p:notesMasterId xmlns:r="http://schemas.openxmlformats.org/officeDocument/2006/relationships" r:id="R408e101739d8490c"/>
  </p:notesMasterIdLst>
  <p:sldIdLst>
    <p:sldId xmlns:r="http://schemas.openxmlformats.org/officeDocument/2006/relationships" id="256" r:id="R9764d06f61a74ef4"/>
    <p:sldId xmlns:r="http://schemas.openxmlformats.org/officeDocument/2006/relationships" id="257" r:id="R61433f045a4144b4"/>
    <p:sldId xmlns:r="http://schemas.openxmlformats.org/officeDocument/2006/relationships" id="258" r:id="Ra955e2aaf06544c7"/>
    <p:sldId xmlns:r="http://schemas.openxmlformats.org/officeDocument/2006/relationships" id="259" r:id="Rd1aa50fc9c5743c1"/>
    <p:sldId xmlns:r="http://schemas.openxmlformats.org/officeDocument/2006/relationships" id="260" r:id="Rab19234d79b347f5"/>
    <p:sldId xmlns:r="http://schemas.openxmlformats.org/officeDocument/2006/relationships" id="261" r:id="R0e11b96ec30f4667"/>
    <p:sldId xmlns:r="http://schemas.openxmlformats.org/officeDocument/2006/relationships" id="262" r:id="Rf62b952d598443fa"/>
    <p:sldId xmlns:r="http://schemas.openxmlformats.org/officeDocument/2006/relationships" id="263" r:id="R96941a24a58841f7"/>
    <p:sldId xmlns:r="http://schemas.openxmlformats.org/officeDocument/2006/relationships" id="264" r:id="R81a982233ee64b45"/>
    <p:sldId xmlns:r="http://schemas.openxmlformats.org/officeDocument/2006/relationships" id="265" r:id="R2d4717b63ade426e"/>
    <p:sldId xmlns:r="http://schemas.openxmlformats.org/officeDocument/2006/relationships" id="266" r:id="Re5a26721abf649ba"/>
    <p:sldId xmlns:r="http://schemas.openxmlformats.org/officeDocument/2006/relationships" id="267" r:id="R840b179863f84f6f"/>
    <p:sldId xmlns:r="http://schemas.openxmlformats.org/officeDocument/2006/relationships" id="268" r:id="R7ca3abfa26cd429b"/>
    <p:sldId xmlns:r="http://schemas.openxmlformats.org/officeDocument/2006/relationships" id="269" r:id="Rfc1c14859cf24c54"/>
    <p:sldId xmlns:r="http://schemas.openxmlformats.org/officeDocument/2006/relationships" id="270" r:id="Rba72690161a44580"/>
    <p:sldId xmlns:r="http://schemas.openxmlformats.org/officeDocument/2006/relationships" id="271" r:id="R75c9cad3bf8e4488"/>
    <p:sldId xmlns:r="http://schemas.openxmlformats.org/officeDocument/2006/relationships" id="272" r:id="R55f6b91ba9e7474c"/>
    <p:sldId xmlns:r="http://schemas.openxmlformats.org/officeDocument/2006/relationships" id="273" r:id="R81b6941855d24f9b"/>
    <p:sldId xmlns:r="http://schemas.openxmlformats.org/officeDocument/2006/relationships" id="274" r:id="Rf417a92861684505"/>
    <p:sldId xmlns:r="http://schemas.openxmlformats.org/officeDocument/2006/relationships" id="275" r:id="R45156fa7642d40e0"/>
    <p:sldId xmlns:r="http://schemas.openxmlformats.org/officeDocument/2006/relationships" id="276" r:id="R945722753bfd4ed4"/>
    <p:sldId xmlns:r="http://schemas.openxmlformats.org/officeDocument/2006/relationships" id="277" r:id="Re7024f7d9cd341f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4c5bcfe6c4c4cbb" /><Relationship Type="http://schemas.openxmlformats.org/officeDocument/2006/relationships/slideMaster" Target="/ppt/slideMasters/slideMaster1.xml" Id="R39d9191db41c4804" /><Relationship Type="http://schemas.openxmlformats.org/officeDocument/2006/relationships/notesMaster" Target="/ppt/notesMasters/notesMaster1.xml" Id="R408e101739d8490c" /><Relationship Type="http://schemas.openxmlformats.org/officeDocument/2006/relationships/presProps" Target="/ppt/presProps.xml" Id="R5f486dc95a1042d9" /><Relationship Type="http://schemas.openxmlformats.org/officeDocument/2006/relationships/tableStyles" Target="/ppt/tableStyles.xml" Id="R066fce948b6849f1" /><Relationship Type="http://schemas.openxmlformats.org/officeDocument/2006/relationships/slide" Target="/ppt/slides/slide1.xml" Id="R9764d06f61a74ef4" /><Relationship Type="http://schemas.openxmlformats.org/officeDocument/2006/relationships/slide" Target="/ppt/slides/slide2.xml" Id="R61433f045a4144b4" /><Relationship Type="http://schemas.openxmlformats.org/officeDocument/2006/relationships/slide" Target="/ppt/slides/slide3.xml" Id="Ra955e2aaf06544c7" /><Relationship Type="http://schemas.openxmlformats.org/officeDocument/2006/relationships/slide" Target="/ppt/slides/slide4.xml" Id="Rd1aa50fc9c5743c1" /><Relationship Type="http://schemas.openxmlformats.org/officeDocument/2006/relationships/slide" Target="/ppt/slides/slide5.xml" Id="Rab19234d79b347f5" /><Relationship Type="http://schemas.openxmlformats.org/officeDocument/2006/relationships/slide" Target="/ppt/slides/slide6.xml" Id="R0e11b96ec30f4667" /><Relationship Type="http://schemas.openxmlformats.org/officeDocument/2006/relationships/slide" Target="/ppt/slides/slide7.xml" Id="Rf62b952d598443fa" /><Relationship Type="http://schemas.openxmlformats.org/officeDocument/2006/relationships/slide" Target="/ppt/slides/slide8.xml" Id="R96941a24a58841f7" /><Relationship Type="http://schemas.openxmlformats.org/officeDocument/2006/relationships/slide" Target="/ppt/slides/slide9.xml" Id="R81a982233ee64b45" /><Relationship Type="http://schemas.openxmlformats.org/officeDocument/2006/relationships/slide" Target="/ppt/slides/slide10.xml" Id="R2d4717b63ade426e" /><Relationship Type="http://schemas.openxmlformats.org/officeDocument/2006/relationships/slide" Target="/ppt/slides/slide11.xml" Id="Re5a26721abf649ba" /><Relationship Type="http://schemas.openxmlformats.org/officeDocument/2006/relationships/slide" Target="/ppt/slides/slide12.xml" Id="R840b179863f84f6f" /><Relationship Type="http://schemas.openxmlformats.org/officeDocument/2006/relationships/slide" Target="/ppt/slides/slide13.xml" Id="R7ca3abfa26cd429b" /><Relationship Type="http://schemas.openxmlformats.org/officeDocument/2006/relationships/slide" Target="/ppt/slides/slide14.xml" Id="Rfc1c14859cf24c54" /><Relationship Type="http://schemas.openxmlformats.org/officeDocument/2006/relationships/slide" Target="/ppt/slides/slide15.xml" Id="Rba72690161a44580" /><Relationship Type="http://schemas.openxmlformats.org/officeDocument/2006/relationships/slide" Target="/ppt/slides/slide16.xml" Id="R75c9cad3bf8e4488" /><Relationship Type="http://schemas.openxmlformats.org/officeDocument/2006/relationships/slide" Target="/ppt/slides/slide17.xml" Id="R55f6b91ba9e7474c" /><Relationship Type="http://schemas.openxmlformats.org/officeDocument/2006/relationships/slide" Target="/ppt/slides/slide18.xml" Id="R81b6941855d24f9b" /><Relationship Type="http://schemas.openxmlformats.org/officeDocument/2006/relationships/slide" Target="/ppt/slides/slide19.xml" Id="Rf417a92861684505" /><Relationship Type="http://schemas.openxmlformats.org/officeDocument/2006/relationships/slide" Target="/ppt/slides/slide20.xml" Id="R45156fa7642d40e0" /><Relationship Type="http://schemas.openxmlformats.org/officeDocument/2006/relationships/slide" Target="/ppt/slides/slide21.xml" Id="R945722753bfd4ed4" /><Relationship Type="http://schemas.openxmlformats.org/officeDocument/2006/relationships/slide" Target="/ppt/slides/slide22.xml" Id="Re7024f7d9cd341f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fb45055df4ee457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01b82d4d4b64831" /><Relationship Type="http://schemas.openxmlformats.org/officeDocument/2006/relationships/notesMaster" Target="/ppt/notesMasters/notesMaster1.xml" Id="R40df475d14224f1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4c392a9e052c4a16" /><Relationship Type="http://schemas.openxmlformats.org/officeDocument/2006/relationships/notesMaster" Target="/ppt/notesMasters/notesMaster1.xml" Id="R202949944c934be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d3ac0d08e174d11" /><Relationship Type="http://schemas.openxmlformats.org/officeDocument/2006/relationships/notesMaster" Target="/ppt/notesMasters/notesMaster1.xml" Id="Rdcd2ca1021ab4949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7d43121b80d4b57" /><Relationship Type="http://schemas.openxmlformats.org/officeDocument/2006/relationships/notesMaster" Target="/ppt/notesMasters/notesMaster1.xml" Id="R8c0d4330995243d8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dcc078c8a3c4a34" /><Relationship Type="http://schemas.openxmlformats.org/officeDocument/2006/relationships/notesMaster" Target="/ppt/notesMasters/notesMaster1.xml" Id="Rb5c3424c82cd4d5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63d51ea1edc4940" /><Relationship Type="http://schemas.openxmlformats.org/officeDocument/2006/relationships/notesMaster" Target="/ppt/notesMasters/notesMaster1.xml" Id="R8c3c82f8ed0b44df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949d161b4404c05" /><Relationship Type="http://schemas.openxmlformats.org/officeDocument/2006/relationships/notesMaster" Target="/ppt/notesMasters/notesMaster1.xml" Id="R9cac73a5c2644f18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41fa6fb553b4993" /><Relationship Type="http://schemas.openxmlformats.org/officeDocument/2006/relationships/notesMaster" Target="/ppt/notesMasters/notesMaster1.xml" Id="R57ec3cfda19f415a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6f159fc05d5462b" /><Relationship Type="http://schemas.openxmlformats.org/officeDocument/2006/relationships/notesMaster" Target="/ppt/notesMasters/notesMaster1.xml" Id="R48dc8236d7a34ba2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19b3f668be304974" /><Relationship Type="http://schemas.openxmlformats.org/officeDocument/2006/relationships/notesMaster" Target="/ppt/notesMasters/notesMaster1.xml" Id="R62958c66cd584991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3d8c88334098463f" /><Relationship Type="http://schemas.openxmlformats.org/officeDocument/2006/relationships/notesMaster" Target="/ppt/notesMasters/notesMaster1.xml" Id="R8c10793b8f15463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92dadbc418747de" /><Relationship Type="http://schemas.openxmlformats.org/officeDocument/2006/relationships/notesMaster" Target="/ppt/notesMasters/notesMaster1.xml" Id="R95a6faf33938415c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8457a5be062940f6" /><Relationship Type="http://schemas.openxmlformats.org/officeDocument/2006/relationships/notesMaster" Target="/ppt/notesMasters/notesMaster1.xml" Id="Rc1142e85204f4ea9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079047b21c6244b4" /><Relationship Type="http://schemas.openxmlformats.org/officeDocument/2006/relationships/notesMaster" Target="/ppt/notesMasters/notesMaster1.xml" Id="R813bcae877b142d3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272a0a2eb62d4791" /><Relationship Type="http://schemas.openxmlformats.org/officeDocument/2006/relationships/notesMaster" Target="/ppt/notesMasters/notesMaster1.xml" Id="R173daffe0f184b7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2fe8f4a4b304bc4" /><Relationship Type="http://schemas.openxmlformats.org/officeDocument/2006/relationships/notesMaster" Target="/ppt/notesMasters/notesMaster1.xml" Id="R3ba3c259ca48487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e4b8412062942ba" /><Relationship Type="http://schemas.openxmlformats.org/officeDocument/2006/relationships/notesMaster" Target="/ppt/notesMasters/notesMaster1.xml" Id="Rbea898ad919c443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0aed895d6e44fd2" /><Relationship Type="http://schemas.openxmlformats.org/officeDocument/2006/relationships/notesMaster" Target="/ppt/notesMasters/notesMaster1.xml" Id="R15f2dd4106e042d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6b48f36c4634530" /><Relationship Type="http://schemas.openxmlformats.org/officeDocument/2006/relationships/notesMaster" Target="/ppt/notesMasters/notesMaster1.xml" Id="R4fe5421d4a45494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5f778c6d67d4fc8" /><Relationship Type="http://schemas.openxmlformats.org/officeDocument/2006/relationships/notesMaster" Target="/ppt/notesMasters/notesMaster1.xml" Id="R4b04b6c40a36411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2489edf79ef4157" /><Relationship Type="http://schemas.openxmlformats.org/officeDocument/2006/relationships/notesMaster" Target="/ppt/notesMasters/notesMaster1.xml" Id="Rf85a9ffa29c2433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5a34762f5884ef0" /><Relationship Type="http://schemas.openxmlformats.org/officeDocument/2006/relationships/notesMaster" Target="/ppt/notesMasters/notesMaster1.xml" Id="R28a7228a608a46d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Teaching purpose: Launch curiosity and establish the network frame.</a:t>
            </a:r>
          </a:p>
          <a:p xmlns:a="http://schemas.openxmlformats.org/drawingml/2006/main">
            <a:r>
              <a:t>What to say: Read the three lines slowly. The word roads is plural for a reason: people used many connected routes.</a:t>
            </a:r>
          </a:p>
          <a:p xmlns:a="http://schemas.openxmlformats.org/drawingml/2006/main">
            <a:r>
              <a:t>What to ask: What looks hardest about carrying one message across this landscape?</a:t>
            </a:r>
          </a:p>
          <a:p xmlns:a="http://schemas.openxmlformats.org/drawingml/2006/main">
            <a:r>
              <a:t>Expected student response: Distance, weather, food, water, mountains, deserts, safety, or language.</a:t>
            </a:r>
          </a:p>
          <a:p xmlns:a="http://schemas.openxmlformats.org/drawingml/2006/main">
            <a:r>
              <a:t>Misconception to watch for: The Silk Roads were one continuous paved road from China to Rome.</a:t>
            </a:r>
          </a:p>
          <a:p xmlns:a="http://schemas.openxmlformats.org/drawingml/2006/main">
            <a:r>
              <a:t>Transition to the next slide: Give students a role and destination on the next slide.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domestic presentation 6, visual asset adapted for English classroom use.</a:t>
            </a:r>
          </a:p>
          <a:p xmlns:a="http://schemas.openxmlformats.org/drawingml/2006/main">
            <a:r>
              <a:t>- https://en.unesco.org/silkroad/about-silk-roads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4 minutes</a:t>
            </a:r>
          </a:p>
          <a:p xmlns:a="http://schemas.openxmlformats.org/drawingml/2006/main">
            <a:r>
              <a:t>Teaching purpose: Teach source limitations and prevent overclaiming.</a:t>
            </a:r>
          </a:p>
          <a:p xmlns:a="http://schemas.openxmlformats.org/drawingml/2006/main">
            <a:r>
              <a:t>What to say: Historians build careful claims. They do not ask a source to prove more than it can.</a:t>
            </a:r>
          </a:p>
          <a:p xmlns:a="http://schemas.openxmlformats.org/drawingml/2006/main">
            <a:r>
              <a:t>What to ask: Which claim in the right column is most tempting—and why is it still too strong?</a:t>
            </a:r>
          </a:p>
          <a:p xmlns:a="http://schemas.openxmlformats.org/drawingml/2006/main">
            <a:r>
              <a:t>Expected student response: Students explain that one report cannot prove a single fixed route or an entire trade system.</a:t>
            </a:r>
          </a:p>
          <a:p xmlns:a="http://schemas.openxmlformats.org/drawingml/2006/main">
            <a:r>
              <a:t>Misconception to watch for: If a source has limits, it is useless or false.</a:t>
            </a:r>
          </a:p>
          <a:p xmlns:a="http://schemas.openxmlformats.org/drawingml/2006/main">
            <a:r>
              <a:t>Transition to the next slide: Now ask who actually connected the network.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3 minutes</a:t>
            </a:r>
          </a:p>
          <a:p xmlns:a="http://schemas.openxmlformats.org/drawingml/2006/main">
            <a:r>
              <a:t>Teaching purpose: Differentiate roles and establish intermediaries as essential connectors.</a:t>
            </a:r>
          </a:p>
          <a:p xmlns:a="http://schemas.openxmlformats.org/drawingml/2006/main">
            <a:r>
              <a:t>What to say: A trade network depended on people with different goals. Roles could overlap, but they were not identical.</a:t>
            </a:r>
          </a:p>
          <a:p xmlns:a="http://schemas.openxmlformats.org/drawingml/2006/main">
            <a:r>
              <a:t>What to ask: Which role would know the local route best? Which role represented political power?</a:t>
            </a:r>
          </a:p>
          <a:p xmlns:a="http://schemas.openxmlformats.org/drawingml/2006/main">
            <a:r>
              <a:t>Expected student response: Local merchants/intermediaries knew routes; envoys/governments represented political power.</a:t>
            </a:r>
          </a:p>
          <a:p xmlns:a="http://schemas.openxmlformats.org/drawingml/2006/main">
            <a:r>
              <a:t>Misconception to watch for: Merchants alone created and controlled every part of the Silk Roads.</a:t>
            </a:r>
          </a:p>
          <a:p xmlns:a="http://schemas.openxmlformats.org/drawingml/2006/main">
            <a:r>
              <a:t>Transition to the next slide: Model how a good could travel farther than any seller.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5 minutes</a:t>
            </a:r>
          </a:p>
          <a:p xmlns:a="http://schemas.openxmlformats.org/drawingml/2006/main">
            <a:r>
              <a:t>Teaching purpose: Make relay trade visible as a chain of handoffs.</a:t>
            </a:r>
          </a:p>
          <a:p xmlns:a="http://schemas.openxmlformats.org/drawingml/2006/main">
            <a:r>
              <a:t>What to say: Most traders traveled only part of the network. At each handoff, price, language, and knowledge could change.</a:t>
            </a:r>
          </a:p>
          <a:p xmlns:a="http://schemas.openxmlformats.org/drawingml/2006/main">
            <a:r>
              <a:t>What to ask: What moves all the way? What changes at each node?</a:t>
            </a:r>
          </a:p>
          <a:p xmlns:a="http://schemas.openxmlformats.org/drawingml/2006/main">
            <a:r>
              <a:t>Expected student response: The good may move far; sellers, price, language, information, and routes change.</a:t>
            </a:r>
          </a:p>
          <a:p xmlns:a="http://schemas.openxmlformats.org/drawingml/2006/main">
            <a:r>
              <a:t>Misconception to watch for: One merchant usually traveled from Chang’an to Rome with the same load.</a:t>
            </a:r>
          </a:p>
          <a:p xmlns:a="http://schemas.openxmlformats.org/drawingml/2006/main">
            <a:r>
              <a:t>Transition to the next slide: Broaden the model from one good to objects, skills, and beliefs.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https://www.metmuseum.org/essays/the-silk-roads</a:t>
            </a:r>
          </a:p>
          <a:p xmlns:a="http://schemas.openxmlformats.org/drawingml/2006/main">
            <a:r>
              <a:t>- https://www.britishmuseum.org/blog/introduction-silk-roads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4 minutes</a:t>
            </a:r>
          </a:p>
          <a:p xmlns:a="http://schemas.openxmlformats.org/drawingml/2006/main">
            <a:r>
              <a:t>Teaching purpose: Classify exchange while protecting chronology and causation.</a:t>
            </a:r>
          </a:p>
          <a:p xmlns:a="http://schemas.openxmlformats.org/drawingml/2006/main">
            <a:r>
              <a:t>What to say: The Silk Roads existed for centuries. Objects in this collage are evidence of a long network history, not one delivery.</a:t>
            </a:r>
          </a:p>
          <a:p xmlns:a="http://schemas.openxmlformats.org/drawingml/2006/main">
            <a:r>
              <a:t>What to ask: Which item is easiest to see? Which kinds of exchange might leave less visible evidence?</a:t>
            </a:r>
          </a:p>
          <a:p xmlns:a="http://schemas.openxmlformats.org/drawingml/2006/main">
            <a:r>
              <a:t>Expected student response: Objects are visible; spoken knowledge, stories, and skills may be harder to trace.</a:t>
            </a:r>
          </a:p>
          <a:p xmlns:a="http://schemas.openxmlformats.org/drawingml/2006/main">
            <a:r>
              <a:t>Misconception to watch for: One caravan carried every pictured item, or one object proves direct China–Rome contact.</a:t>
            </a:r>
          </a:p>
          <a:p xmlns:a="http://schemas.openxmlformats.org/drawingml/2006/main">
            <a:r>
              <a:t>Transition to the next slide: Students apply all three causes in a route-planning challenge.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https://www.metmuseum.org/art/collection/search/249320</a:t>
            </a:r>
          </a:p>
          <a:p xmlns:a="http://schemas.openxmlformats.org/drawingml/2006/main">
            <a:r>
              <a:t>- https://www.metmuseum.org/essays/the-silk-roads</a:t>
            </a:r>
          </a:p>
          <a:p xmlns:a="http://schemas.openxmlformats.org/drawingml/2006/main">
            <a:r>
              <a:t>- User-supplied domestic presentation 6, food and silk visuals adapted.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6 minutes</a:t>
            </a:r>
          </a:p>
          <a:p xmlns:a="http://schemas.openxmlformats.org/drawingml/2006/main">
            <a:r>
              <a:t>Teaching purpose: Synthesize route, purpose, geography, and evidence in a short product.</a:t>
            </a:r>
          </a:p>
          <a:p xmlns:a="http://schemas.openxmlformats.org/drawingml/2006/main">
            <a:r>
              <a:t>What to say: Your route is a model. Mark it clearly, then defend it with evidence from the map and lesson.</a:t>
            </a:r>
          </a:p>
          <a:p xmlns:a="http://schemas.openxmlformats.org/drawingml/2006/main">
            <a:r>
              <a:t>What to ask: How does your plan use water? How does it reduce one risk?</a:t>
            </a:r>
          </a:p>
          <a:p xmlns:a="http://schemas.openxmlformats.org/drawingml/2006/main">
            <a:r>
              <a:t>Expected student response: Students route through oases/cities, name a barrier, and connect choices to water, weather, or security.</a:t>
            </a:r>
          </a:p>
          <a:p xmlns:a="http://schemas.openxmlformats.org/drawingml/2006/main">
            <a:r>
              <a:t>Misconception to watch for: The straightest line is always safest or historically accurate.</a:t>
            </a:r>
          </a:p>
          <a:p xmlns:a="http://schemas.openxmlformats.org/drawingml/2006/main">
            <a:r>
              <a:t>Transition to the next slide: Debrief one geographic pattern before the final claim.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https://education.asianart.org/resources/mapping-the-silk-road/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2 minutes</a:t>
            </a:r>
          </a:p>
          <a:p xmlns:a="http://schemas.openxmlformats.org/drawingml/2006/main">
            <a:r>
              <a:t>Teaching purpose: Verbalize the geography-to-network causal chain.</a:t>
            </a:r>
          </a:p>
          <a:p xmlns:a="http://schemas.openxmlformats.org/drawingml/2006/main">
            <a:r>
              <a:t>What to say: A water source mattered because it attracted movement, markets, information, and sometimes political control.</a:t>
            </a:r>
          </a:p>
          <a:p xmlns:a="http://schemas.openxmlformats.org/drawingml/2006/main">
            <a:r>
              <a:t>What to ask: How can one water source shape a network much larger than itself?</a:t>
            </a:r>
          </a:p>
          <a:p xmlns:a="http://schemas.openxmlformats.org/drawingml/2006/main">
            <a:r>
              <a:t>Expected student response: It concentrates travelers and services, so routes connect through it and information spreads there.</a:t>
            </a:r>
          </a:p>
          <a:p xmlns:a="http://schemas.openxmlformats.org/drawingml/2006/main">
            <a:r>
              <a:t>Misconception to watch for: Geography mechanically determines history; human choices and government actions still matter.</a:t>
            </a:r>
          </a:p>
          <a:p xmlns:a="http://schemas.openxmlformats.org/drawingml/2006/main">
            <a:r>
              <a:t>Transition to the next slide: Write the final evidence-based conclusion.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3 minutes</a:t>
            </a:r>
          </a:p>
          <a:p xmlns:a="http://schemas.openxmlformats.org/drawingml/2006/main">
            <a:r>
              <a:t>Teaching purpose: Collect a concise claim-evidence-reasoning response.</a:t>
            </a:r>
          </a:p>
          <a:p xmlns:a="http://schemas.openxmlformats.org/drawingml/2006/main">
            <a:r>
              <a:t>What to say: Make one clear claim, name two specific pieces of evidence, and connect them with because.</a:t>
            </a:r>
          </a:p>
          <a:p xmlns:a="http://schemas.openxmlformats.org/drawingml/2006/main">
            <a:r>
              <a:t>What to ask: Does your evidence include both a place and a person or process?</a:t>
            </a:r>
          </a:p>
          <a:p xmlns:a="http://schemas.openxmlformats.org/drawingml/2006/main">
            <a:r>
              <a:t>Expected student response: Responses explain that barriers and oases shaped routes while Han goals and many intermediaries connected them.</a:t>
            </a:r>
          </a:p>
          <a:p xmlns:a="http://schemas.openxmlformats.org/drawingml/2006/main">
            <a:r>
              <a:t>Misconception to watch for: Listing facts without explaining their connection counts as reasoning.</a:t>
            </a:r>
          </a:p>
          <a:p xmlns:a="http://schemas.openxmlformats.org/drawingml/2006/main">
            <a:r>
              <a:t>Transition to the next slide: Collect responses. Stop here for the 60-minute core lesson.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Teacher choice; 10–30 minutes</a:t>
            </a:r>
          </a:p>
          <a:p xmlns:a="http://schemas.openxmlformats.org/drawingml/2006/main">
            <a:r>
              <a:t>Teaching purpose: Offer clear, modular extensions without overloading the core lesson.</a:t>
            </a:r>
          </a:p>
          <a:p xmlns:a="http://schemas.openxmlformats.org/drawingml/2006/main">
            <a:r>
              <a:t>What to say: Choose one extension based on time and learning needs.</a:t>
            </a:r>
          </a:p>
          <a:p xmlns:a="http://schemas.openxmlformats.org/drawingml/2006/main">
            <a:r>
              <a:t>What to ask: Which investigation best matches today’s class goal?</a:t>
            </a:r>
          </a:p>
          <a:p xmlns:a="http://schemas.openxmlformats.org/drawingml/2006/main">
            <a:r>
              <a:t>Expected student response: Not applicable; teacher selects.</a:t>
            </a:r>
          </a:p>
          <a:p xmlns:a="http://schemas.openxmlformats.org/drawingml/2006/main">
            <a:r>
              <a:t>Misconception to watch for: All extensions must be completed in the 60-minute core lesson.</a:t>
            </a:r>
          </a:p>
          <a:p xmlns:a="http://schemas.openxmlformats.org/drawingml/2006/main">
            <a:r>
              <a:t>Transition to the next slide: Move to the selected extension slide.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https://www.metmuseum.org/art/collection/search/249320</a:t>
            </a:r>
          </a:p>
          <a:p xmlns:a="http://schemas.openxmlformats.org/drawingml/2006/main">
            <a:r>
              <a:t>- User-supplied domestic presentation 6.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12 minutes</a:t>
            </a:r>
          </a:p>
          <a:p xmlns:a="http://schemas.openxmlformats.org/drawingml/2006/main">
            <a:r>
              <a:t>Teaching purpose: Apply observation-inference-limit reasoning to a museum object.</a:t>
            </a:r>
          </a:p>
          <a:p xmlns:a="http://schemas.openxmlformats.org/drawingml/2006/main">
            <a:r>
              <a:t>What to say: First describe only what you see. Then infer. Finally state a limit.</a:t>
            </a:r>
          </a:p>
          <a:p xmlns:a="http://schemas.openxmlformats.org/drawingml/2006/main">
            <a:r>
              <a:t>What to ask: What is evidence, and what is interpretation?</a:t>
            </a:r>
          </a:p>
          <a:p xmlns:a="http://schemas.openxmlformats.org/drawingml/2006/main">
            <a:r>
              <a:t>Expected student response: Visible color/form are observations; origin, route, owner, or meaning require context.</a:t>
            </a:r>
          </a:p>
          <a:p xmlns:a="http://schemas.openxmlformats.org/drawingml/2006/main">
            <a:r>
              <a:t>Misconception to watch for: The object proves a Roman merchant personally reached Han China.</a:t>
            </a:r>
          </a:p>
          <a:p xmlns:a="http://schemas.openxmlformats.org/drawingml/2006/main">
            <a:r>
              <a:t>Transition to the next slide: Debrief with one careful claim.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https://www.metmuseum.org/art/collection/search/249320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10 minutes</a:t>
            </a:r>
          </a:p>
          <a:p xmlns:a="http://schemas.openxmlformats.org/drawingml/2006/main">
            <a:r>
              <a:t>Teaching purpose: Compare geographic tradeoffs without implying one permanently best route.</a:t>
            </a:r>
          </a:p>
          <a:p xmlns:a="http://schemas.openxmlformats.org/drawingml/2006/main">
            <a:r>
              <a:t>What to say: Conditions change by season, politics, water, and local knowledge.</a:t>
            </a:r>
          </a:p>
          <a:p xmlns:a="http://schemas.openxmlformats.org/drawingml/2006/main">
            <a:r>
              <a:t>What to ask: Which route would you choose for winter, and what information is missing?</a:t>
            </a:r>
          </a:p>
          <a:p xmlns:a="http://schemas.openxmlformats.org/drawingml/2006/main">
            <a:r>
              <a:t>Expected student response: Students cite cold, passes, water, distance, and missing weather/security data.</a:t>
            </a:r>
          </a:p>
          <a:p xmlns:a="http://schemas.openxmlformats.org/drawingml/2006/main">
            <a:r>
              <a:t>Misconception to watch for: One route was always best.</a:t>
            </a:r>
          </a:p>
          <a:p xmlns:a="http://schemas.openxmlformats.org/drawingml/2006/main">
            <a:r>
              <a:t>Transition to the next slide: Use the handout comparison table or return to the main conclusion.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3 minutes</a:t>
            </a:r>
          </a:p>
          <a:p xmlns:a="http://schemas.openxmlformats.org/drawingml/2006/main">
            <a:r>
              <a:t>Teaching purpose: Place students inside the problem before teaching details.</a:t>
            </a:r>
          </a:p>
          <a:p xmlns:a="http://schemas.openxmlformats.org/drawingml/2006/main">
            <a:r>
              <a:t>What to say: You are not pretending to be a merchant crossing the whole world. You are one traveler in a much larger network.</a:t>
            </a:r>
          </a:p>
          <a:p xmlns:a="http://schemas.openxmlformats.org/drawingml/2006/main">
            <a:r>
              <a:t>What to ask: What information would you want before leaving Chang’an?</a:t>
            </a:r>
          </a:p>
          <a:p xmlns:a="http://schemas.openxmlformats.org/drawingml/2006/main">
            <a:r>
              <a:t>Expected student response: Routes, water, terrain, distance, languages, risks, allies, or supplies.</a:t>
            </a:r>
          </a:p>
          <a:p xmlns:a="http://schemas.openxmlformats.org/drawingml/2006/main">
            <a:r>
              <a:t>Misconception to watch for: Every traveler knew the entire route from start to finish.</a:t>
            </a:r>
          </a:p>
          <a:p xmlns:a="http://schemas.openxmlformats.org/drawingml/2006/main">
            <a:r>
              <a:t>Transition to the next slide: Reveal the broad network map.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20–30 minutes</a:t>
            </a:r>
          </a:p>
          <a:p xmlns:a="http://schemas.openxmlformats.org/drawingml/2006/main">
            <a:r>
              <a:t>Teaching purpose: Experience relay trade as local handoffs across a wider network.</a:t>
            </a:r>
          </a:p>
          <a:p xmlns:a="http://schemas.openxmlformats.org/drawingml/2006/main">
            <a:r>
              <a:t>What to say: Stay at your station. Only the object and information travel.</a:t>
            </a:r>
          </a:p>
          <a:p xmlns:a="http://schemas.openxmlformats.org/drawingml/2006/main">
            <a:r>
              <a:t>What to ask: What changed at each handoff? What remained the same?</a:t>
            </a:r>
          </a:p>
          <a:p xmlns:a="http://schemas.openxmlformats.org/drawingml/2006/main">
            <a:r>
              <a:t>Expected student response: The object moved; seller, price, language, route, and information changed.</a:t>
            </a:r>
          </a:p>
          <a:p xmlns:a="http://schemas.openxmlformats.org/drawingml/2006/main">
            <a:r>
              <a:t>Misconception to watch for: The simulation reproduces exact ancient prices or behavior.</a:t>
            </a:r>
          </a:p>
          <a:p xmlns:a="http://schemas.openxmlformats.org/drawingml/2006/main">
            <a:r>
              <a:t>Transition to the next slide: Debrief using the two final questions.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8–10 minutes</a:t>
            </a:r>
          </a:p>
          <a:p xmlns:a="http://schemas.openxmlformats.org/drawingml/2006/main">
            <a:r>
              <a:t>Teaching purpose: Check the five core concepts in short constructed responses.</a:t>
            </a:r>
          </a:p>
          <a:p xmlns:a="http://schemas.openxmlformats.org/drawingml/2006/main">
            <a:r>
              <a:t>What to say: Answer independently in one or two sentences each.</a:t>
            </a:r>
          </a:p>
          <a:p xmlns:a="http://schemas.openxmlformats.org/drawingml/2006/main">
            <a:r>
              <a:t>What to ask: Any directions questions before you begin?</a:t>
            </a:r>
          </a:p>
          <a:p xmlns:a="http://schemas.openxmlformats.org/drawingml/2006/main">
            <a:r>
              <a:t>Expected student response: See Teacher Guide answer key.</a:t>
            </a:r>
          </a:p>
          <a:p xmlns:a="http://schemas.openxmlformats.org/drawingml/2006/main">
            <a:r>
              <a:t>Misconception to watch for: This check belongs inside the 60-minute core lesson.</a:t>
            </a:r>
          </a:p>
          <a:p xmlns:a="http://schemas.openxmlformats.org/drawingml/2006/main">
            <a:r>
              <a:t>Transition to the next slide: Collect responses and reteach by concept.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Teacher reference</a:t>
            </a:r>
          </a:p>
          <a:p xmlns:a="http://schemas.openxmlformats.org/drawingml/2006/main">
            <a:r>
              <a:t>Teaching purpose: Document the evidence base and modeling cautions.</a:t>
            </a:r>
          </a:p>
          <a:p xmlns:a="http://schemas.openxmlformats.org/drawingml/2006/main">
            <a:r>
              <a:t>What to say: Use the companion ledger for full citation details.</a:t>
            </a:r>
          </a:p>
          <a:p xmlns:a="http://schemas.openxmlformats.org/drawingml/2006/main">
            <a:r>
              <a:t>What to ask: No student question required.</a:t>
            </a:r>
          </a:p>
          <a:p xmlns:a="http://schemas.openxmlformats.org/drawingml/2006/main">
            <a:r>
              <a:t>Expected student response: Not applicable.</a:t>
            </a:r>
          </a:p>
          <a:p xmlns:a="http://schemas.openxmlformats.org/drawingml/2006/main">
            <a:r>
              <a:t>Misconception to watch for: A web search ID is a museum object number, or a route diagram is an exact reconstruction.</a:t>
            </a:r>
          </a:p>
          <a:p xmlns:a="http://schemas.openxmlformats.org/drawingml/2006/main">
            <a:r>
              <a:t>Transition to the next slide: End of deck.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https://en.unesco.org/silkroad/about-silk-roads</a:t>
            </a:r>
          </a:p>
          <a:p xmlns:a="http://schemas.openxmlformats.org/drawingml/2006/main">
            <a:r>
              <a:t>- https://education.asianart.org/resources/mapping-the-silk-road/</a:t>
            </a:r>
          </a:p>
          <a:p xmlns:a="http://schemas.openxmlformats.org/drawingml/2006/main">
            <a:r>
              <a:t>- https://depts.washington.edu/silkroad/texts/hhshu/notes1.html</a:t>
            </a:r>
          </a:p>
          <a:p xmlns:a="http://schemas.openxmlformats.org/drawingml/2006/main">
            <a:r>
              <a:t>- https://www.metmuseum.org/art/collection/search/249320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4 minutes</a:t>
            </a:r>
          </a:p>
          <a:p xmlns:a="http://schemas.openxmlformats.org/drawingml/2006/main">
            <a:r>
              <a:t>Teaching purpose: Replace the one-road myth with a map-based network concept.</a:t>
            </a:r>
          </a:p>
          <a:p xmlns:a="http://schemas.openxmlformats.org/drawingml/2006/main">
            <a:r>
              <a:t>What to say: The routes shown are simplified and approximate. They summarize many paths used at different times.</a:t>
            </a:r>
          </a:p>
          <a:p xmlns:a="http://schemas.openxmlformats.org/drawingml/2006/main">
            <a:r>
              <a:t>What to ask: Where do routes branch? Where do they come back together? What might cause that pattern?</a:t>
            </a:r>
          </a:p>
          <a:p xmlns:a="http://schemas.openxmlformats.org/drawingml/2006/main">
            <a:r>
              <a:t>Expected student response: Routes split around deserts and mountains, then meet near passes, oases, and cities.</a:t>
            </a:r>
          </a:p>
          <a:p xmlns:a="http://schemas.openxmlformats.org/drawingml/2006/main">
            <a:r>
              <a:t>Misconception to watch for: Every colored line was used at the same time or followed exactly as drawn.</a:t>
            </a:r>
          </a:p>
          <a:p xmlns:a="http://schemas.openxmlformats.org/drawingml/2006/main">
            <a:r>
              <a:t>Transition to the next slide: Zoom from the whole network to the physical barriers that shaped choices.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https://education.asianart.org/resources/mapping-the-silk-road/</a:t>
            </a:r>
          </a:p>
          <a:p xmlns:a="http://schemas.openxmlformats.org/drawingml/2006/main">
            <a:r>
              <a:t>- https://en.unesco.org/silkroad/about-silk-roads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4 minutes</a:t>
            </a:r>
          </a:p>
          <a:p xmlns:a="http://schemas.openxmlformats.org/drawingml/2006/main">
            <a:r>
              <a:t>Teaching purpose: Build a visual cause-and-effect model of geography.</a:t>
            </a:r>
          </a:p>
          <a:p xmlns:a="http://schemas.openxmlformats.org/drawingml/2006/main">
            <a:r>
              <a:t>What to say: Travelers did not choose routes on a blank page. Mountains, deserts, and water shaped every decision.</a:t>
            </a:r>
          </a:p>
          <a:p xmlns:a="http://schemas.openxmlformats.org/drawingml/2006/main">
            <a:r>
              <a:t>What to ask: Which image shows a barrier? Which shows a resource? Can one place be both?</a:t>
            </a:r>
          </a:p>
          <a:p xmlns:a="http://schemas.openxmlformats.org/drawingml/2006/main">
            <a:r>
              <a:t>Expected student response: Mountains/desert are barriers; oasis is a resource and a strategic meeting place.</a:t>
            </a:r>
          </a:p>
          <a:p xmlns:a="http://schemas.openxmlformats.org/drawingml/2006/main">
            <a:r>
              <a:t>Misconception to watch for: An oasis was only a tiny pool; many supported settlements, markets, and travelers.</a:t>
            </a:r>
          </a:p>
          <a:p xmlns:a="http://schemas.openxmlformats.org/drawingml/2006/main">
            <a:r>
              <a:t>Transition to the next slide: Examine a meeting place at the edge of the desert.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User-supplied teaching materials; no external asset used.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3 minutes</a:t>
            </a:r>
          </a:p>
          <a:p xmlns:a="http://schemas.openxmlformats.org/drawingml/2006/main">
            <a:r>
              <a:t>Teaching purpose: Connect Dunhuang to corridor, oasis, and junction concepts.</a:t>
            </a:r>
          </a:p>
          <a:p xmlns:a="http://schemas.openxmlformats.org/drawingml/2006/main">
            <a:r>
              <a:t>What to say: Dunhuang sat near the western end of the Hexi Corridor and close to routes around the Taklamakan region.</a:t>
            </a:r>
          </a:p>
          <a:p xmlns:a="http://schemas.openxmlformats.org/drawingml/2006/main">
            <a:r>
              <a:t>What to ask: Which advantage—water, route position, or information—would matter most to a government? To a merchant?</a:t>
            </a:r>
          </a:p>
          <a:p xmlns:a="http://schemas.openxmlformats.org/drawingml/2006/main">
            <a:r>
              <a:t>Expected student response: Government may value security/information; merchants may value water, markets, and route choices.</a:t>
            </a:r>
          </a:p>
          <a:p xmlns:a="http://schemas.openxmlformats.org/drawingml/2006/main">
            <a:r>
              <a:t>Misconception to watch for: Dunhuang was simply a rest stop with no political or cultural importance.</a:t>
            </a:r>
          </a:p>
          <a:p xmlns:a="http://schemas.openxmlformats.org/drawingml/2006/main">
            <a:r>
              <a:t>Transition to the next slide: Students now choose between routes around the desert.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https://whc.unesco.org/en/list/440/</a:t>
            </a:r>
          </a:p>
          <a:p xmlns:a="http://schemas.openxmlformats.org/drawingml/2006/main">
            <a:r>
              <a:t>- User-supplied domestic presentation 6, geographic visual adapted.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5 minutes</a:t>
            </a:r>
          </a:p>
          <a:p xmlns:a="http://schemas.openxmlformats.org/drawingml/2006/main">
            <a:r>
              <a:t>Teaching purpose: Turn geographic knowledge into a defensible route choice.</a:t>
            </a:r>
          </a:p>
          <a:p xmlns:a="http://schemas.openxmlformats.org/drawingml/2006/main">
            <a:r>
              <a:t>What to say: There is no single correct route. Your job is to use evidence, not guess.</a:t>
            </a:r>
          </a:p>
          <a:p xmlns:a="http://schemas.openxmlformats.org/drawingml/2006/main">
            <a:r>
              <a:t>What to ask: Which two map clues support your route? What risk remains?</a:t>
            </a:r>
          </a:p>
          <a:p xmlns:a="http://schemas.openxmlformats.org/drawingml/2006/main">
            <a:r>
              <a:t>Expected student response: Students cite oases, distance, barriers, route junctions, and the storm report.</a:t>
            </a:r>
          </a:p>
          <a:p xmlns:a="http://schemas.openxmlformats.org/drawingml/2006/main">
            <a:r>
              <a:t>Misconception to watch for: A map can remove all uncertainty or show exact ancient conditions.</a:t>
            </a:r>
          </a:p>
          <a:p xmlns:a="http://schemas.openxmlformats.org/drawingml/2006/main">
            <a:r>
              <a:t>Transition to the next slide: Shift from geography to why the Han court wanted western information.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https://education.asianart.org/resources/mapping-the-silk-road/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3 minutes</a:t>
            </a:r>
          </a:p>
          <a:p xmlns:a="http://schemas.openxmlformats.org/drawingml/2006/main">
            <a:r>
              <a:t>Teaching purpose: Correctly frame Zhang Qian as a Han envoy.</a:t>
            </a:r>
          </a:p>
          <a:p xmlns:a="http://schemas.openxmlformats.org/drawingml/2006/main">
            <a:r>
              <a:t>What to say: Zhang Qian was sent by Emperor Wu to seek an alliance. His reports expanded Han knowledge of western regions.</a:t>
            </a:r>
          </a:p>
          <a:p xmlns:a="http://schemas.openxmlformats.org/drawingml/2006/main">
            <a:r>
              <a:t>What to ask: How is an envoy different from a merchant?</a:t>
            </a:r>
          </a:p>
          <a:p xmlns:a="http://schemas.openxmlformats.org/drawingml/2006/main">
            <a:r>
              <a:t>Expected student response: An envoy represents a government; a merchant trades for profit, though both may travel and gather information.</a:t>
            </a:r>
          </a:p>
          <a:p xmlns:a="http://schemas.openxmlformats.org/drawingml/2006/main">
            <a:r>
              <a:t>Misconception to watch for: Zhang Qian created the Silk Roads by himself or traveled mainly to sell silk.</a:t>
            </a:r>
          </a:p>
          <a:p xmlns:a="http://schemas.openxmlformats.org/drawingml/2006/main">
            <a:r>
              <a:t>Transition to the next slide: Trace what happened during his first mission.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https://depts.washington.edu/silkroad/texts/hhshu/notes1.html</a:t>
            </a:r>
          </a:p>
          <a:p xmlns:a="http://schemas.openxmlformats.org/drawingml/2006/main">
            <a:r>
              <a:t>- https://www.britannica.com/biography/Zhang-Qian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3 minutes</a:t>
            </a:r>
          </a:p>
          <a:p xmlns:a="http://schemas.openxmlformats.org/drawingml/2006/main">
            <a:r>
              <a:t>Teaching purpose: Show the mission as a sequence and distinguish goals from outcomes.</a:t>
            </a:r>
          </a:p>
          <a:p xmlns:a="http://schemas.openxmlformats.org/drawingml/2006/main">
            <a:r>
              <a:t>What to say: The first mission did not achieve its alliance goal, but the information Zhang Qian brought back mattered.</a:t>
            </a:r>
          </a:p>
          <a:p xmlns:a="http://schemas.openxmlformats.org/drawingml/2006/main">
            <a:r>
              <a:t>What to ask: Which was the original goal? Which was an unintended result?</a:t>
            </a:r>
          </a:p>
          <a:p xmlns:a="http://schemas.openxmlformats.org/drawingml/2006/main">
            <a:r>
              <a:t>Expected student response: Goal: alliance with the Yuezhi. Result: new geographic and political knowledge.</a:t>
            </a:r>
          </a:p>
          <a:p xmlns:a="http://schemas.openxmlformats.org/drawingml/2006/main">
            <a:r>
              <a:t>Misconception to watch for: A mission that misses its first goal has no historical effect.</a:t>
            </a:r>
          </a:p>
          <a:p xmlns:a="http://schemas.openxmlformats.org/drawingml/2006/main">
            <a:r>
              <a:t>Transition to the next slide: Read a court-history passage to see what the report emphasized.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https://depts.washington.edu/silkroad/texts/hhshu/notes1.html</a:t>
            </a:r>
          </a:p>
          <a:p xmlns:a="http://schemas.openxmlformats.org/drawingml/2006/main">
            <a:r>
              <a:t>- https://www.metmuseum.org/essays/the-silk-roads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Suggested timing: 6 minutes</a:t>
            </a:r>
          </a:p>
          <a:p xmlns:a="http://schemas.openxmlformats.org/drawingml/2006/main">
            <a:r>
              <a:t>Teaching purpose: Practice guided source analysis with an adapted translation.</a:t>
            </a:r>
          </a:p>
          <a:p xmlns:a="http://schemas.openxmlformats.org/drawingml/2006/main">
            <a:r>
              <a:t>What to say: The sentence is adapted for Grade 6 and is not a word-for-word quotation. Treat it as a classroom paraphrase of the report tradition.</a:t>
            </a:r>
          </a:p>
          <a:p xmlns:a="http://schemas.openxmlformats.org/drawingml/2006/main">
            <a:r>
              <a:t>What to ask: What kinds of knowledge appear here? Who could use each kind?</a:t>
            </a:r>
          </a:p>
          <a:p xmlns:a="http://schemas.openxmlformats.org/drawingml/2006/main">
            <a:r>
              <a:t>Expected student response: Places, products, and routes; rulers, envoys, officials, merchants, and travelers could use the information.</a:t>
            </a:r>
          </a:p>
          <a:p xmlns:a="http://schemas.openxmlformats.org/drawingml/2006/main">
            <a:r>
              <a:t>Misconception to watch for: The photograph is the original Han manuscript or the English line is an exact ancient quote.</a:t>
            </a:r>
          </a:p>
          <a:p xmlns:a="http://schemas.openxmlformats.org/drawingml/2006/main">
            <a:r>
              <a:t>Transition to the next slide: Separate what the source supports from what it cannot prove.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https://depts.washington.edu/silkroad/texts/hhshu/notes1.html</a:t>
            </a:r>
          </a:p>
          <a:p xmlns:a="http://schemas.openxmlformats.org/drawingml/2006/main">
            <a:r>
              <a:t>- User-supplied domestic presentation 6, printed-text visual; used as contextual image only.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0ddf16a056d4cd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5f5521574414d23" /><Relationship Type="http://schemas.openxmlformats.org/officeDocument/2006/relationships/slideLayout" Target="/ppt/slideLayouts/slideLayout1.xml" Id="Rcaa3c384646f43f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aa3c384646f43f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e726495a994ab4" /><Relationship Type="http://schemas.openxmlformats.org/officeDocument/2006/relationships/image" Target="/ppt/media/image.png" Id="Rcaaaabc6c41c4b02" /><Relationship Type="http://schemas.openxmlformats.org/officeDocument/2006/relationships/notesSlide" Target="/ppt/notesSlides/notesSlide1.xml" Id="Rbe8f47bcfcd8422a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380a5b022249c7" /><Relationship Type="http://schemas.openxmlformats.org/officeDocument/2006/relationships/notesSlide" Target="/ppt/notesSlides/notesSlide10.xml" Id="Rc9860c662bd14be7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f9a59377644a45" /><Relationship Type="http://schemas.openxmlformats.org/officeDocument/2006/relationships/image" Target="/ppt/media/image4.png" Id="R359059aea6454a57" /><Relationship Type="http://schemas.openxmlformats.org/officeDocument/2006/relationships/notesSlide" Target="/ppt/notesSlides/notesSlide11.xml" Id="Rfdd64e9113a9436b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49fbdb3fea4356" /><Relationship Type="http://schemas.openxmlformats.org/officeDocument/2006/relationships/image" Target="/ppt/media/image9.jpeg" Id="Rbcce3df089f8414d" /><Relationship Type="http://schemas.openxmlformats.org/officeDocument/2006/relationships/notesSlide" Target="/ppt/notesSlides/notesSlide12.xml" Id="R978d27125abd4cc6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5f23423c4f499a" /><Relationship Type="http://schemas.openxmlformats.org/officeDocument/2006/relationships/image" Target="/ppt/media/image5.png" Id="R60a260625d2c4de8" /><Relationship Type="http://schemas.openxmlformats.org/officeDocument/2006/relationships/image" Target="/ppt/media/image6.png" Id="R2b2213f9ada34a6b" /><Relationship Type="http://schemas.openxmlformats.org/officeDocument/2006/relationships/image" Target="/ppt/media/image10.jpeg" Id="Rb1702c92b0194740" /><Relationship Type="http://schemas.openxmlformats.org/officeDocument/2006/relationships/image" Target="/ppt/media/image11.jpeg" Id="R8e541b96415b4387" /><Relationship Type="http://schemas.openxmlformats.org/officeDocument/2006/relationships/notesSlide" Target="/ppt/notesSlides/notesSlide13.xml" Id="R03328f593ba6404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bf8dee3a0d48e3" /><Relationship Type="http://schemas.openxmlformats.org/officeDocument/2006/relationships/image" Target="/ppt/media/image7.png" Id="R85abaf72ea034b44" /><Relationship Type="http://schemas.openxmlformats.org/officeDocument/2006/relationships/notesSlide" Target="/ppt/notesSlides/notesSlide14.xml" Id="R11d1a064e11c4ef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47232d4b504250" /><Relationship Type="http://schemas.openxmlformats.org/officeDocument/2006/relationships/image" Target="/ppt/media/image12.jpeg" Id="R2fb143e684ee4e5f" /><Relationship Type="http://schemas.openxmlformats.org/officeDocument/2006/relationships/notesSlide" Target="/ppt/notesSlides/notesSlide15.xml" Id="Red57cb539aa6450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c3654cca334618" /><Relationship Type="http://schemas.openxmlformats.org/officeDocument/2006/relationships/notesSlide" Target="/ppt/notesSlides/notesSlide16.xml" Id="R5eb3f784d33e42e5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2fc04175ca436b" /><Relationship Type="http://schemas.openxmlformats.org/officeDocument/2006/relationships/image" Target="/ppt/media/image13.jpeg" Id="Rd355d231bd1b4d82" /><Relationship Type="http://schemas.openxmlformats.org/officeDocument/2006/relationships/image" Target="/ppt/media/image14.jpeg" Id="R02fdc6f746664219" /><Relationship Type="http://schemas.openxmlformats.org/officeDocument/2006/relationships/image" Target="/ppt/media/image15.jpeg" Id="R2a445a7384f14618" /><Relationship Type="http://schemas.openxmlformats.org/officeDocument/2006/relationships/notesSlide" Target="/ppt/notesSlides/notesSlide17.xml" Id="R614ee642b5834b47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86984d1fc04b8e" /><Relationship Type="http://schemas.openxmlformats.org/officeDocument/2006/relationships/image" Target="/ppt/media/image16.jpeg" Id="Rb681d65c6aac4bf5" /><Relationship Type="http://schemas.openxmlformats.org/officeDocument/2006/relationships/notesSlide" Target="/ppt/notesSlides/notesSlide18.xml" Id="R624858a0e7f14f61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e3b8215e974864" /><Relationship Type="http://schemas.openxmlformats.org/officeDocument/2006/relationships/image" Target="/ppt/media/image17.jpeg" Id="Re392af701aae481d" /><Relationship Type="http://schemas.openxmlformats.org/officeDocument/2006/relationships/image" Target="/ppt/media/image18.jpeg" Id="Rf9ca455ccef94c46" /><Relationship Type="http://schemas.openxmlformats.org/officeDocument/2006/relationships/notesSlide" Target="/ppt/notesSlides/notesSlide19.xml" Id="Rb2d658dc52aa4b4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8f2253a43546ca" /><Relationship Type="http://schemas.openxmlformats.org/officeDocument/2006/relationships/image" Target="/ppt/media/image.jpeg" Id="Rb92a9079216c4ce3" /><Relationship Type="http://schemas.openxmlformats.org/officeDocument/2006/relationships/notesSlide" Target="/ppt/notesSlides/notesSlide2.xml" Id="R32d3574117b84e58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2a9522e28d47b2" /><Relationship Type="http://schemas.openxmlformats.org/officeDocument/2006/relationships/image" Target="/ppt/media/image8.png" Id="R689a8b89c27a4f79" /><Relationship Type="http://schemas.openxmlformats.org/officeDocument/2006/relationships/notesSlide" Target="/ppt/notesSlides/notesSlide20.xml" Id="Rbc050fb314b843c3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7e9d47ef3c4ad2" /><Relationship Type="http://schemas.openxmlformats.org/officeDocument/2006/relationships/notesSlide" Target="/ppt/notesSlides/notesSlide21.xml" Id="R4850907141934151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51fb69b0354532" /><Relationship Type="http://schemas.openxmlformats.org/officeDocument/2006/relationships/notesSlide" Target="/ppt/notesSlides/notesSlide22.xml" Id="R4c36fb2502864ee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370b3edc6f4eeb" /><Relationship Type="http://schemas.openxmlformats.org/officeDocument/2006/relationships/image" Target="/ppt/media/image2.png" Id="R3547d58e76944924" /><Relationship Type="http://schemas.openxmlformats.org/officeDocument/2006/relationships/notesSlide" Target="/ppt/notesSlides/notesSlide3.xml" Id="R620da6be97844d9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92239a23724581" /><Relationship Type="http://schemas.openxmlformats.org/officeDocument/2006/relationships/image" Target="/ppt/media/image2.jpeg" Id="R8d8bd3307eeb4d34" /><Relationship Type="http://schemas.openxmlformats.org/officeDocument/2006/relationships/image" Target="/ppt/media/image3.jpeg" Id="Rc462a236d76a4c27" /><Relationship Type="http://schemas.openxmlformats.org/officeDocument/2006/relationships/image" Target="/ppt/media/image4.jpeg" Id="Rf48d8660625847fa" /><Relationship Type="http://schemas.openxmlformats.org/officeDocument/2006/relationships/notesSlide" Target="/ppt/notesSlides/notesSlide4.xml" Id="Readceb3344de4c2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080e0f40784a02" /><Relationship Type="http://schemas.openxmlformats.org/officeDocument/2006/relationships/image" Target="/ppt/media/image5.jpeg" Id="R85daeb237bbc405d" /><Relationship Type="http://schemas.openxmlformats.org/officeDocument/2006/relationships/notesSlide" Target="/ppt/notesSlides/notesSlide5.xml" Id="Ra0be0fa75bc3470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2a5a41ac8247d5" /><Relationship Type="http://schemas.openxmlformats.org/officeDocument/2006/relationships/image" Target="/ppt/media/image3.png" Id="R4e85f191c3b44021" /><Relationship Type="http://schemas.openxmlformats.org/officeDocument/2006/relationships/notesSlide" Target="/ppt/notesSlides/notesSlide6.xml" Id="R6520db3b71df443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90c1e70d7f4b1a" /><Relationship Type="http://schemas.openxmlformats.org/officeDocument/2006/relationships/image" Target="/ppt/media/image6.jpeg" Id="R30948a9d84d74083" /><Relationship Type="http://schemas.openxmlformats.org/officeDocument/2006/relationships/notesSlide" Target="/ppt/notesSlides/notesSlide7.xml" Id="Rf1099caba60a4e8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32efe3269b4807" /><Relationship Type="http://schemas.openxmlformats.org/officeDocument/2006/relationships/image" Target="/ppt/media/image7.jpeg" Id="Rdf3a6af46cb44fb2" /><Relationship Type="http://schemas.openxmlformats.org/officeDocument/2006/relationships/notesSlide" Target="/ppt/notesSlides/notesSlide8.xml" Id="R5a90a0d3cbbd4b2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ad2c1d1df3b4a13" /><Relationship Type="http://schemas.openxmlformats.org/officeDocument/2006/relationships/image" Target="/ppt/media/image8.jpeg" Id="Ra39a191ec82c479e" /><Relationship Type="http://schemas.openxmlformats.org/officeDocument/2006/relationships/notesSlide" Target="/ppt/notesSlides/notesSlide9.xml" Id="Rcf7acf72d7c147f9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aaaabc6c41c4b02"/>
          <a:srcRect xmlns:a="http://schemas.openxmlformats.org/drawingml/2006/main" l="5556" t="0" r="555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D53993-BDD8-4098-9ABF-55B491D23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0181F">
              <a:alpha val="5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2C8479-74AC-49B7-9EA3-19B690FF1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2667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9B493EE-45C9-4420-B9AD-1C35409E2E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09600"/>
            <a:ext cx="4191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GRADE 6 • VISUAL INQUIRY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6B64C06-9D17-41AF-BF01-9E77B4DE6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371600"/>
            <a:ext cx="7048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350" b="1" i="0">
                <a:solidFill>
                  <a:srgbClr val="FFFFFF"/>
                </a:solidFill>
              </a:defRPr>
            </a:pPr>
            <a:r>
              <a:rPr sz="4350" b="1" i="0">
                <a:solidFill>
                  <a:srgbClr val="FFFFFF"/>
                </a:solidFill>
              </a:rPr>
              <a:t>ONE MESSAGE.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CE53F3D-6015-421E-914C-DAE5DBF55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076450"/>
            <a:ext cx="8858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350" b="1" i="0">
                <a:solidFill>
                  <a:srgbClr val="FFFFFF"/>
                </a:solidFill>
              </a:defRPr>
            </a:pPr>
            <a:r>
              <a:rPr sz="4350" b="1" i="0">
                <a:solidFill>
                  <a:srgbClr val="FFFFFF"/>
                </a:solidFill>
              </a:rPr>
              <a:t>THOUSANDS OF MILES.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D8C0DAF-7744-4286-97A0-C1FA5D6A1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781300"/>
            <a:ext cx="7239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650" b="1" i="0">
                <a:solidFill>
                  <a:srgbClr val="F5C56A"/>
                </a:solidFill>
              </a:defRPr>
            </a:pPr>
            <a:r>
              <a:rPr sz="4650" b="1" i="0">
                <a:solidFill>
                  <a:srgbClr val="F5C56A"/>
                </a:solidFill>
              </a:rPr>
              <a:t>NO SINGLE ROAD.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CDB6B15-692D-456E-B2CC-BB6A939AD3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3943350"/>
            <a:ext cx="64770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45D6951-7815-462B-925F-28EBECCEE7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4229100"/>
            <a:ext cx="68580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How did land, government goals, and many travelers turn routes into a network of exchange?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60F54CE-1F0D-4533-B703-023B30CF5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" y="6248400"/>
            <a:ext cx="29527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THE SILK ROADS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327FD80-B09F-4F7B-88CF-7DD0FAB67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248400"/>
            <a:ext cx="4191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900" b="1" i="0">
                <a:solidFill>
                  <a:srgbClr val="FFFFFF"/>
                </a:solidFill>
              </a:defRPr>
            </a:pPr>
            <a:r>
              <a:rPr sz="900" b="1" i="0">
                <a:solidFill>
                  <a:srgbClr val="FFFFFF"/>
                </a:solidFill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40039078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5A79788-23C0-472E-AC7D-894B093AA9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000A741-C504-462E-B26D-615571B81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EVIDENCE CHECK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BBBA4F0-7C51-4C3C-A57F-A1AD72775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A source can reveal without proving everything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F284465-3C84-4D0E-89A6-2BFA6F858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79B6750-85F1-4A43-BA7F-8A6F59679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F59EDF7-A5C0-479F-8DD6-2CAB3B4E2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F7BEF7F-0ABB-4232-8CC5-9F8EB48FD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10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E1121CF-8FCC-44C1-B1F7-3D1402536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752600"/>
            <a:ext cx="5181600" cy="396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5DCAE37-0947-4CDB-B0CB-225291954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91200" y="1752600"/>
            <a:ext cx="5791200" cy="3962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E8D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18C10BE-020A-484C-88A9-C8508E5350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057400"/>
            <a:ext cx="228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IT CAN SHOW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E35E837-3EA4-4429-AAFA-124B8FF3F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2571750"/>
            <a:ext cx="4095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knowledge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9048A8A-46AF-4382-93EA-080FDCD8C3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3257550"/>
            <a:ext cx="40957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government interest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E84D29B-FE79-470F-AB12-178BF4343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" y="4286250"/>
            <a:ext cx="4095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FFFFF"/>
                </a:solidFill>
              </a:defRPr>
            </a:pPr>
            <a:r>
              <a:rPr sz="2550" b="1" i="0">
                <a:solidFill>
                  <a:srgbClr val="FFFFFF"/>
                </a:solidFill>
              </a:rPr>
              <a:t>reported routes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E8C550E-7844-40E0-96DC-217AE4438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2057400"/>
            <a:ext cx="2476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A94D2A"/>
                </a:solidFill>
              </a:defRPr>
            </a:pPr>
            <a:r>
              <a:rPr sz="1050" b="1" i="0">
                <a:solidFill>
                  <a:srgbClr val="A94D2A"/>
                </a:solidFill>
              </a:rPr>
              <a:t>IT CANNOT PROVE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A7598DE-F09E-40DE-B618-1DFEF1A55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2571750"/>
            <a:ext cx="476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1B292F"/>
                </a:solidFill>
              </a:defRPr>
            </a:pPr>
            <a:r>
              <a:rPr sz="2550" b="1" i="0">
                <a:solidFill>
                  <a:srgbClr val="1B292F"/>
                </a:solidFill>
              </a:rPr>
              <a:t>one fixed road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6270102-B115-44EE-83B3-8E8E2D230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3257550"/>
            <a:ext cx="4762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1B292F"/>
                </a:solidFill>
              </a:defRPr>
            </a:pPr>
            <a:r>
              <a:rPr sz="2550" b="1" i="0">
                <a:solidFill>
                  <a:srgbClr val="1B292F"/>
                </a:solidFill>
              </a:rPr>
              <a:t>one traveler carried every good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40443F96-A925-4311-97C3-5E807A515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286250"/>
            <a:ext cx="4762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1B292F"/>
                </a:solidFill>
              </a:defRPr>
            </a:pPr>
            <a:r>
              <a:rPr sz="2550" b="1" i="0">
                <a:solidFill>
                  <a:srgbClr val="1B292F"/>
                </a:solidFill>
              </a:rPr>
              <a:t>every route worked the same way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C0DC4B7-EC76-4178-B1B9-519279510A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81150" y="5962650"/>
            <a:ext cx="9029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A94D2A"/>
                </a:solidFill>
              </a:defRPr>
            </a:pPr>
            <a:r>
              <a:rPr sz="1575" b="1" i="0">
                <a:solidFill>
                  <a:srgbClr val="A94D2A"/>
                </a:solidFill>
              </a:rPr>
              <a:t>Finish the sentence: This source supports ___, but it does not prove ___ .</a:t>
            </a:r>
          </a:p>
        </p:txBody>
      </p:sp>
    </p:spTree>
    <p:extLst>
      <p:ext uri="{BB962C8B-B14F-4D97-AF65-F5344CB8AC3E}">
        <p14:creationId xmlns:p14="http://schemas.microsoft.com/office/powerpoint/2010/main" val="104249967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59059aea6454a57"/>
          <a:srcRect xmlns:a="http://schemas.openxmlformats.org/drawingml/2006/main" l="5556" t="0" r="555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85F14E-5C90-4127-8E9C-1CF719823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46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B9A4624-4711-4EF3-89DE-2902E6F3F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7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4943481-35E9-4A03-834A-90B0719B8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THE NETWORK HAD MANY JOBS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B1E21ED-A51B-48A7-8EFE-83EDA72A7A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9906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925" b="1" i="0">
                <a:solidFill>
                  <a:srgbClr val="FFFFFF"/>
                </a:solidFill>
              </a:defRPr>
            </a:pPr>
            <a:r>
              <a:rPr sz="2925" b="1" i="0">
                <a:solidFill>
                  <a:srgbClr val="FFFFFF"/>
                </a:solidFill>
              </a:rPr>
              <a:t>No single traveler made the network work.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64F0DE0-1314-4B7E-BE1E-0D62EAF460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66750" y="5143500"/>
            <a:ext cx="203835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F5C56A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FB23DAB-C42F-44ED-B2AD-10EFBA526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314950"/>
            <a:ext cx="2095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ENVOY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E6F0A59-F17F-4BA5-8908-E568FF5DC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715000"/>
            <a:ext cx="2095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carries official messages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88AFADF-9144-49D2-A82D-ED7B7D5A4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3543300" y="5143500"/>
            <a:ext cx="203835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A94D2A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FA725D3-C674-434C-9B9F-53233C884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5314950"/>
            <a:ext cx="2095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MERCHANT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A05F0D3-68E9-4BE5-BD57-5C1EC18DA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5715000"/>
            <a:ext cx="2095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buys and sells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6EA6B3D-FD23-4571-8B05-476D3D790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419850" y="5143500"/>
            <a:ext cx="203835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F5C56A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EF864E3-60B7-400F-BB83-B5F79D25E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5314950"/>
            <a:ext cx="2095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INTERMEDIARY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04D22F7-05D4-44CB-96B0-372E24BD4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19850" y="5715000"/>
            <a:ext cx="2095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connects languages and markets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34D6DF5-FAE5-4C2A-96F0-FAD9C54C67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9296400" y="5143500"/>
            <a:ext cx="203835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A94D2A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42A7FB1-08BA-45CC-8092-1D9F6725C2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5314950"/>
            <a:ext cx="2095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GOVERNMENT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D02DBF5-819A-44E5-B0AF-2D6F08004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5715000"/>
            <a:ext cx="2095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guards, taxes, and negotiates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778758A-91EC-4A4E-9981-A4F5693A9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6324600"/>
            <a:ext cx="8191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Which role controls movement? Which role connects people?</a:t>
            </a:r>
          </a:p>
        </p:txBody>
      </p:sp>
    </p:spTree>
    <p:extLst>
      <p:ext uri="{BB962C8B-B14F-4D97-AF65-F5344CB8AC3E}">
        <p14:creationId xmlns:p14="http://schemas.microsoft.com/office/powerpoint/2010/main" val="1434018317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8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A744B694-8764-4BD2-BE21-161FDAA9E4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E1D7464-35F5-435E-B086-2B36CA4E2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HOW GOODS MOVED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B1A4EFC-9619-4905-A878-6208C5CFB3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A bolt of silk traveled farther than its seller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1DCF377-1483-499F-8F0A-CFFA86EB2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3405348-AD6F-4B87-8E19-3FB124F2D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9550186-2BF2-46B3-9F55-26B16E01F0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281781B-070B-4262-A50F-D90C2E986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12</a:t>
            </a:r>
          </a:p>
        </p:txBody>
      </p:sp>
      <p:pic>
        <p:nvPicPr>
          <p:cNvPr id="3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cce3df089f8414d"/>
          <a:stretch xmlns:a="http://schemas.openxmlformats.org/drawingml/2006/main"/>
        </p:blipFill>
        <p:spPr>
          <a:xfrm xmlns:a="http://schemas.openxmlformats.org/drawingml/2006/main">
            <a:off x="685800" y="2742628"/>
            <a:ext cx="2133600" cy="1296545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514A4E5-4B98-4CAF-B5E6-AB01BF80C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19700"/>
            <a:ext cx="23050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A94D2A"/>
                </a:solidFill>
              </a:defRPr>
            </a:pPr>
            <a:r>
              <a:rPr sz="1800" b="1" i="0">
                <a:solidFill>
                  <a:srgbClr val="A94D2A"/>
                </a:solidFill>
              </a:rPr>
              <a:t>RELAY TRADE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8673CD0-ED9F-4AC6-9B1D-44FBE6A25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619750"/>
            <a:ext cx="2190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0" i="1">
                <a:solidFill>
                  <a:srgbClr val="5E625F"/>
                </a:solidFill>
              </a:defRPr>
            </a:pPr>
            <a:r>
              <a:rPr sz="1200" b="0" i="1">
                <a:solidFill>
                  <a:srgbClr val="5E625F"/>
                </a:solidFill>
              </a:rPr>
              <a:t>goods pass through several handoffs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91F1E1E-81C8-40A1-AA92-BA70E61EBD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2895600" y="3009900"/>
            <a:ext cx="819150" cy="3238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A94D2A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E456FDB-AECF-445F-80F8-8DEF7F158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2476500"/>
            <a:ext cx="876300" cy="876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7C2172A-D20B-4E8A-A6F1-401DE2BF1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2743200"/>
            <a:ext cx="876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22CD811-D859-49F0-BBD6-A68163927B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543300"/>
            <a:ext cx="18288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PRODUCER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B1C1D3AD-22CA-4092-910C-011DFF072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4019550"/>
            <a:ext cx="1828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0" i="1">
                <a:solidFill>
                  <a:srgbClr val="5E625F"/>
                </a:solidFill>
              </a:defRPr>
            </a:pPr>
            <a:r>
              <a:rPr sz="1050" b="0" i="1">
                <a:solidFill>
                  <a:srgbClr val="5E625F"/>
                </a:solidFill>
              </a:rPr>
              <a:t>silk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345CF03-DA33-4EDF-80C5-766D3B6B3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4591050" y="2914650"/>
            <a:ext cx="981075" cy="16192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A94D2A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A9DD501-1928-40D7-A08B-1A4C9F8A1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2125" y="4095750"/>
            <a:ext cx="876300" cy="876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1E282D8-6CE3-4E0B-897F-73AFE9635E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2125" y="4362450"/>
            <a:ext cx="876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CF7FAD8-3E69-4804-B772-BCEE20529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5162550"/>
            <a:ext cx="18288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LOCAL MARKET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04CAA28B-273F-4075-8482-DA1BC60AA2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95875" y="5638800"/>
            <a:ext cx="1828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0" i="1">
                <a:solidFill>
                  <a:srgbClr val="5E625F"/>
                </a:solidFill>
              </a:defRPr>
            </a:pPr>
            <a:r>
              <a:rPr sz="1050" b="0" i="1">
                <a:solidFill>
                  <a:srgbClr val="5E625F"/>
                </a:solidFill>
              </a:rPr>
              <a:t>food + news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CD480C5-0815-43C6-8B92-D6EB3E95E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6448425" y="2838450"/>
            <a:ext cx="1028700" cy="16954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A94D2A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13A2016-4BAD-4F53-A167-BC4342451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400300"/>
            <a:ext cx="876300" cy="876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EE7CBDC-91B7-43C7-AC8D-4CACA2C985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2667000"/>
            <a:ext cx="876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D7A05A7C-F10A-48E7-A6D4-5586CE00B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467100"/>
            <a:ext cx="18288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OASIS TOWN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9F1BF7B-43E6-4A21-A4E2-5389F06094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943350"/>
            <a:ext cx="1828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0" i="1">
                <a:solidFill>
                  <a:srgbClr val="5E625F"/>
                </a:solidFill>
              </a:defRPr>
            </a:pPr>
            <a:r>
              <a:rPr sz="1050" b="0" i="1">
                <a:solidFill>
                  <a:srgbClr val="5E625F"/>
                </a:solidFill>
              </a:rPr>
              <a:t>water + translation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A8CA598-6B2C-4B6F-8497-F3D287CC5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8353425" y="2838450"/>
            <a:ext cx="1057275" cy="16954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A94D2A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E7B7DCB4-ECBD-4557-98A9-D2029F7BB0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4095750"/>
            <a:ext cx="876300" cy="8763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2D89C4A3-A707-4CCD-ADAE-D138ED5C7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4362450"/>
            <a:ext cx="8763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F7162E3B-4864-4492-811F-7C71260C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34450" y="5162550"/>
            <a:ext cx="18288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DISTANT MARKET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C16597A4-8886-4446-B344-18E27FA66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34450" y="5638800"/>
            <a:ext cx="1828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0" i="1">
                <a:solidFill>
                  <a:srgbClr val="5E625F"/>
                </a:solidFill>
              </a:defRPr>
            </a:pPr>
            <a:r>
              <a:rPr sz="1050" b="0" i="1">
                <a:solidFill>
                  <a:srgbClr val="5E625F"/>
                </a:solidFill>
              </a:rPr>
              <a:t>new buyer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6C87F3C-1FDE-462E-AA32-48C0774B4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5829300"/>
            <a:ext cx="6762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17384A"/>
                </a:solidFill>
              </a:defRPr>
            </a:pPr>
            <a:r>
              <a:rPr sz="1650" b="1" i="0">
                <a:solidFill>
                  <a:srgbClr val="17384A"/>
                </a:solidFill>
              </a:rPr>
              <a:t>The object keeps moving. The people—and the information—change.</a:t>
            </a:r>
          </a:p>
        </p:txBody>
      </p:sp>
    </p:spTree>
    <p:extLst>
      <p:ext uri="{BB962C8B-B14F-4D97-AF65-F5344CB8AC3E}">
        <p14:creationId xmlns:p14="http://schemas.microsoft.com/office/powerpoint/2010/main" val="215896767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11191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2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a260625d2c4de8"/>
          <a:srcRect xmlns:a="http://schemas.openxmlformats.org/drawingml/2006/main" l="4866" t="0" r="486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3048000" cy="3429000"/>
          </a:xfrm>
          <a:prstGeom xmlns:a="http://schemas.openxmlformats.org/drawingml/2006/main" prst="rect">
            <a:avLst/>
          </a:prstGeom>
        </p:spPr>
      </p:pic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2213f9ada34a6b"/>
          <a:srcRect xmlns:a="http://schemas.openxmlformats.org/drawingml/2006/main" l="5556" t="0" r="5556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3048000" y="0"/>
            <a:ext cx="3048000" cy="3429000"/>
          </a:xfrm>
          <a:prstGeom xmlns:a="http://schemas.openxmlformats.org/drawingml/2006/main" prst="rect">
            <a:avLst/>
          </a:prstGeom>
        </p:spPr>
      </p:pic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1702c92b0194740"/>
          <a:srcRect xmlns:a="http://schemas.openxmlformats.org/drawingml/2006/main" l="16667" t="0" r="16667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096000" y="0"/>
            <a:ext cx="3048000" cy="3429000"/>
          </a:xfrm>
          <a:prstGeom xmlns:a="http://schemas.openxmlformats.org/drawingml/2006/main" prst="rect">
            <a:avLst/>
          </a:prstGeom>
        </p:spPr>
      </p:pic>
      <p:pic>
        <p:nvPicPr>
          <p:cNvPr id="2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e541b96415b4387"/>
          <a:stretch xmlns:a="http://schemas.openxmlformats.org/drawingml/2006/main"/>
        </p:blipFill>
        <p:spPr>
          <a:xfrm xmlns:a="http://schemas.openxmlformats.org/drawingml/2006/main">
            <a:off x="9144000" y="190500"/>
            <a:ext cx="3048000" cy="3048000"/>
          </a:xfrm>
          <a:prstGeom xmlns:a="http://schemas.openxmlformats.org/drawingml/2006/main" prst="rect">
            <a:avLst/>
          </a:prstGeom>
        </p:spPr>
      </p:pic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840D319-9FC1-405E-86E1-8B3167A8C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3429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1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7F6AE2-238B-4B42-B33A-F91DE0229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" y="3009900"/>
            <a:ext cx="2571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SILK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05C5235-1BF0-4FDE-A179-3F3293A44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6600" y="3009900"/>
            <a:ext cx="2571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GRAPES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7A0A5C2-B628-4BA2-8692-2719A9A73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600" y="3009900"/>
            <a:ext cx="2571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HORSES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D7B02BD7-1D4A-4E1E-929D-C81EB9270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72600" y="3009900"/>
            <a:ext cx="2571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FFFFF"/>
                </a:solidFill>
              </a:defRPr>
            </a:pPr>
            <a:r>
              <a:rPr sz="1275" b="1" i="0">
                <a:solidFill>
                  <a:srgbClr val="FFFFFF"/>
                </a:solidFill>
              </a:rPr>
              <a:t>GLASS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4827E13-5CEB-4446-846E-BE90EC9B3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790950"/>
            <a:ext cx="609600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150" b="1" i="0">
                <a:solidFill>
                  <a:srgbClr val="FFFFFF"/>
                </a:solidFill>
              </a:defRPr>
            </a:pPr>
            <a:r>
              <a:rPr sz="3150" b="1" i="0">
                <a:solidFill>
                  <a:srgbClr val="FFFFFF"/>
                </a:solidFill>
              </a:rPr>
              <a:t>More than goods moved.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FBF2663-B74C-46A2-8D93-01A243E80D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762500"/>
            <a:ext cx="33337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D4D7080-EA43-4439-BE0F-44601131A2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972050"/>
            <a:ext cx="3333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OBJECTS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3A332D3-4B34-4738-B90A-42F528544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29250"/>
            <a:ext cx="3333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8D8BD"/>
                </a:solidFill>
              </a:defRPr>
            </a:pPr>
            <a:r>
              <a:rPr sz="1350" b="1" i="0">
                <a:solidFill>
                  <a:srgbClr val="E8D8BD"/>
                </a:solidFill>
              </a:rPr>
              <a:t>materials + products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B69D96-FBDE-4F0C-A6B7-52BBEEFBC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4762500"/>
            <a:ext cx="33337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416A8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FE30C2E-BAAF-41F7-9A14-9B97038D1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4972050"/>
            <a:ext cx="3333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BAD86F71-4FD9-4CAF-B103-F8195BA4B1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5429250"/>
            <a:ext cx="3333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8D8BD"/>
                </a:solidFill>
              </a:defRPr>
            </a:pPr>
            <a:r>
              <a:rPr sz="1350" b="1" i="0">
                <a:solidFill>
                  <a:srgbClr val="E8D8BD"/>
                </a:solidFill>
              </a:rPr>
              <a:t>how to make or use things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C61697E-BB78-43F2-8874-D4C431789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4762500"/>
            <a:ext cx="33337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A9D5E98-3F9D-4706-82BD-B32C63C51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4972050"/>
            <a:ext cx="3333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IDEAS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CFA6705-B92F-46CB-B8A0-DF0041D5D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5429250"/>
            <a:ext cx="3333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E8D8BD"/>
                </a:solidFill>
              </a:defRPr>
            </a:pPr>
            <a:r>
              <a:rPr sz="1350" b="1" i="0">
                <a:solidFill>
                  <a:srgbClr val="E8D8BD"/>
                </a:solidFill>
              </a:rPr>
              <a:t>beliefs + stories + knowledge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8C64CB6-DD4C-4359-8B67-570DBD02B9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6267450"/>
            <a:ext cx="105727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F5C56A"/>
                </a:solidFill>
              </a:defRPr>
            </a:pPr>
            <a:r>
              <a:rPr sz="1125" b="1" i="0">
                <a:solidFill>
                  <a:srgbClr val="F5C56A"/>
                </a:solidFill>
              </a:rPr>
              <a:t>CAUTION: these examples show a long history of exchange; they do not all belong to one year or one journey.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096A39C-91E7-4E09-9339-BA4671B354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34150"/>
            <a:ext cx="419100" cy="133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FFFFFF"/>
                </a:solidFill>
              </a:defRPr>
            </a:pPr>
            <a:r>
              <a:rPr sz="750" b="1" i="0">
                <a:solidFill>
                  <a:srgbClr val="FFFFFF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716132991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444B5AF-EEB6-41BB-BD11-0F0D130D7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E652BF6-24BC-41E3-B7FA-43C21C7BE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MAP CHALLENGE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DA66D91-E818-4BB8-A95F-DEC05DCE9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Plan a route you can defend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6F9F5B0-4E23-497F-AD57-1F32326EA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1D5C0A9-9D3C-4E43-8D7A-E07F4C244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C5E138D-66E6-4731-B0D1-1121DBC56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DC55B85-3D60-4D6E-B703-9E32DFAD5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14</a:t>
            </a:r>
          </a:p>
        </p:txBody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5abaf72ea034b44"/>
          <a:stretch xmlns:a="http://schemas.openxmlformats.org/drawingml/2006/main"/>
        </p:blipFill>
        <p:spPr>
          <a:xfrm xmlns:a="http://schemas.openxmlformats.org/drawingml/2006/main">
            <a:off x="381000" y="1525121"/>
            <a:ext cx="7239000" cy="4684059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EA8A80E-223E-4880-B0CC-1CEBAC3D1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1524000"/>
            <a:ext cx="3771900" cy="468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CF6352E-8DA7-4C03-A186-11D2AFDE9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1790700"/>
            <a:ext cx="2000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DELIVERY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9243BEB-B9A5-46B7-961F-1EFE80C017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2133600"/>
            <a:ext cx="31051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Dunhuang → Kashgar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8640213-8A67-467C-8BE4-DE09D5B69E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3028950"/>
            <a:ext cx="29908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Your caravan carries silk and an official letter. Winter is coming.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6191E10-3FC2-4F13-A8D5-FF45D59CB7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076700"/>
            <a:ext cx="2990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B20CDBF-0379-4BE1-9615-D305AF340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305300"/>
            <a:ext cx="952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Mark: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EDE9F94-ACAB-49F8-A410-D2BC8D8C1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96250" y="4629150"/>
            <a:ext cx="28194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1 route</a:t>
            </a:r>
          </a:p>
          <a:p xmlns:a="http://schemas.openxmlformats.org/drawingml/2006/main">
            <a:pPr algn="l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2 stopping places</a:t>
            </a:r>
          </a:p>
          <a:p xmlns:a="http://schemas.openxmlformats.org/drawingml/2006/main">
            <a:pPr algn="l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1 physical barrier</a:t>
            </a:r>
          </a:p>
          <a:p xmlns:a="http://schemas.openxmlformats.org/drawingml/2006/main">
            <a:pPr algn="l">
              <a:defRPr sz="1500" b="1" i="0">
                <a:solidFill>
                  <a:srgbClr val="FFFFFF"/>
                </a:solidFill>
              </a:defRPr>
            </a:pPr>
            <a:r>
              <a:rPr sz="1500" b="1" i="0">
                <a:solidFill>
                  <a:srgbClr val="FFFFFF"/>
                </a:solidFill>
              </a:rPr>
              <a:t>1 reason your plan works</a:t>
            </a:r>
          </a:p>
        </p:txBody>
      </p:sp>
    </p:spTree>
    <p:extLst>
      <p:ext uri="{BB962C8B-B14F-4D97-AF65-F5344CB8AC3E}">
        <p14:creationId xmlns:p14="http://schemas.microsoft.com/office/powerpoint/2010/main" val="924065722"/>
      </p:ext>
    </p:extLst>
  </p:cSld>
</p:sld>
</file>

<file path=ppt/slides/slide1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fb143e684ee4e5f"/>
          <a:srcRect xmlns:a="http://schemas.openxmlformats.org/drawingml/2006/main" l="0" t="7650" r="0" b="765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301631D-8AA9-4E0D-83BF-7F7E06053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E1D20">
              <a:alpha val="4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CFC81AD-DA66-4010-B5CF-C2F69FD23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895350"/>
            <a:ext cx="9048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675" b="1" i="0">
                <a:solidFill>
                  <a:srgbClr val="FFFFFF"/>
                </a:solidFill>
              </a:defRPr>
            </a:pPr>
            <a:r>
              <a:rPr sz="3675" b="1" i="0">
                <a:solidFill>
                  <a:srgbClr val="FFFFFF"/>
                </a:solidFill>
              </a:rPr>
              <a:t>Water made places powerful.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837F4D-3E66-40CE-9E02-8D2D60586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1790700"/>
            <a:ext cx="502920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C938635-794E-42F2-9AB7-EF8C4FF27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133600"/>
            <a:ext cx="58102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At an oasis, travelers could rest, trade, exchange news, find guides, and change routes.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89220A3-F49C-409B-A5B9-04B818895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990850"/>
            <a:ext cx="2857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F5C56A"/>
                </a:solidFill>
              </a:defRPr>
            </a:pPr>
            <a:r>
              <a:rPr sz="2850" b="1" i="0">
                <a:solidFill>
                  <a:srgbClr val="F5C56A"/>
                </a:solidFill>
              </a:rPr>
              <a:t>So what?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4385972-856E-4444-8C6B-DB76D5F1C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3714750"/>
            <a:ext cx="34290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FFFFFF"/>
                </a:solidFill>
              </a:defRPr>
            </a:pPr>
            <a:r>
              <a:rPr sz="2025" b="1" i="0">
                <a:solidFill>
                  <a:srgbClr val="FFFFFF"/>
                </a:solidFill>
              </a:rPr>
              <a:t>Explain how one water source could shape an entire network.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BA949A0-DDCA-44BE-8097-25CACAE89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58100" y="5219700"/>
            <a:ext cx="3352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00" b="1" i="0">
                <a:solidFill>
                  <a:srgbClr val="FFFFFF"/>
                </a:solidFill>
              </a:defRPr>
            </a:pPr>
            <a:r>
              <a:rPr sz="1200" b="1" i="0">
                <a:solidFill>
                  <a:srgbClr val="FFFFFF"/>
                </a:solidFill>
              </a:rPr>
              <a:t>Turn and talk • 30 seconds each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6AC1881-7AD1-4502-BE84-A1292846AC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49605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FFFFFF"/>
                </a:solidFill>
              </a:defRPr>
            </a:pPr>
            <a:r>
              <a:rPr sz="750" b="1" i="0">
                <a:solidFill>
                  <a:srgbClr val="FFFFFF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13912758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8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5938A1E-402F-4CB8-863A-A3AE95F89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7685484-83A5-4E00-9F7C-B6889FD1B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"/>
            <a:ext cx="238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A94D2A"/>
                </a:solidFill>
              </a:defRPr>
            </a:pPr>
            <a:r>
              <a:rPr sz="1050" b="1" i="0">
                <a:solidFill>
                  <a:srgbClr val="A94D2A"/>
                </a:solidFill>
              </a:rPr>
              <a:t>EXIT TICKET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51C93FB-9DD0-45D0-BE27-7154CC543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800100"/>
            <a:ext cx="97155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1B292F"/>
                </a:solidFill>
              </a:defRPr>
            </a:pPr>
            <a:r>
              <a:rPr sz="3000" b="1" i="0">
                <a:solidFill>
                  <a:srgbClr val="1B292F"/>
                </a:solidFill>
              </a:rPr>
              <a:t>Why did the Silk Roads become a network?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EE26CBB-E4F6-4222-A4D3-3DDA40F0D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524000"/>
            <a:ext cx="109347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A0805B2-A9C0-4E39-B280-71136A1169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8120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7384A"/>
                </a:solidFill>
              </a:defRPr>
            </a:pPr>
            <a:r>
              <a:rPr sz="1650" b="1" i="0">
                <a:solidFill>
                  <a:srgbClr val="17384A"/>
                </a:solidFill>
              </a:rPr>
              <a:t>CLAIM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DD3781B-371E-405B-9F68-447BAC77FB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000250"/>
            <a:ext cx="514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1">
                <a:solidFill>
                  <a:srgbClr val="5E625F"/>
                </a:solidFill>
              </a:defRPr>
            </a:pPr>
            <a:r>
              <a:rPr sz="1350" b="0" i="1">
                <a:solidFill>
                  <a:srgbClr val="5E625F"/>
                </a:solidFill>
              </a:rPr>
              <a:t>Answer the question in one sentence.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040923F-9942-4113-A7EC-C1C037111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57500" y="2533650"/>
            <a:ext cx="82677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162AE8-26E3-4752-8706-F34EFF0B3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57500" y="2876550"/>
            <a:ext cx="82677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95027BE-80C8-4659-941E-E0A4E7FD9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C58A32"/>
                </a:solidFill>
              </a:defRPr>
            </a:pPr>
            <a:r>
              <a:rPr sz="1650" b="1" i="0">
                <a:solidFill>
                  <a:srgbClr val="C58A32"/>
                </a:solidFill>
              </a:rPr>
              <a:t>EVIDENCE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5AB1F65-AB22-45A7-8BFF-A6FDEA5B1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352800"/>
            <a:ext cx="514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1">
                <a:solidFill>
                  <a:srgbClr val="5E625F"/>
                </a:solidFill>
              </a:defRPr>
            </a:pPr>
            <a:r>
              <a:rPr sz="1350" b="0" i="1">
                <a:solidFill>
                  <a:srgbClr val="5E625F"/>
                </a:solidFill>
              </a:rPr>
              <a:t>Use one map detail and one lesson detail.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AD589E4-0C50-4B09-B30E-A1C152B24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57500" y="3886200"/>
            <a:ext cx="82677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5E13539-6155-4D59-ACF7-15438D09A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57500" y="4229100"/>
            <a:ext cx="82677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5C642C2-42B4-4A11-AEF9-0207A3960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686300"/>
            <a:ext cx="2000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A94D2A"/>
                </a:solidFill>
              </a:defRPr>
            </a:pPr>
            <a:r>
              <a:rPr sz="1650" b="1" i="0">
                <a:solidFill>
                  <a:srgbClr val="A94D2A"/>
                </a:solidFill>
              </a:rPr>
              <a:t>REASONING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A4850AC-3A75-4EDF-905C-64695BF4A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4705350"/>
            <a:ext cx="5143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0" i="1">
                <a:solidFill>
                  <a:srgbClr val="5E625F"/>
                </a:solidFill>
              </a:defRPr>
            </a:pPr>
            <a:r>
              <a:rPr sz="1350" b="0" i="1">
                <a:solidFill>
                  <a:srgbClr val="5E625F"/>
                </a:solidFill>
              </a:rPr>
              <a:t>Explain how your evidence supports the claim.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662B64A-42ED-41C5-BFA2-853BEAD842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57500" y="5238750"/>
            <a:ext cx="82677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5B7154E-AF74-44CF-B09C-C0EE8033F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57500" y="5581650"/>
            <a:ext cx="82677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D0AFCFF-C75C-42ED-B654-033194322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6191250"/>
            <a:ext cx="9525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A94D2A"/>
                </a:solidFill>
              </a:defRPr>
            </a:pPr>
            <a:r>
              <a:rPr sz="1050" b="1" i="0">
                <a:solidFill>
                  <a:srgbClr val="A94D2A"/>
                </a:solidFill>
              </a:rPr>
              <a:t>Possible evidence: barriers • oases • Han goals • envoys • intermediaries • relay trade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078355D-D864-4CA8-9877-3E15B59C0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B67E112-ECEB-45A6-A2A5-8098EADDA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3B7428B-AE83-4C1A-A6DD-6790A2CBA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1267065523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2E19B06-6954-4BF0-9C9A-BB109A2BB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913AB90-0C00-4633-8FDE-517E6D201B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OPTIONAL EXTENSION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9A4FAC4-AC85-4D0E-AFF0-BCF4BF479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Choose the next investigation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522D43D-AECA-413D-ABE9-629B94A2E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D5B4756-A852-4AE6-A875-377C5AF85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B5B74BC-EE05-4CE1-A108-E019BA396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OPTIONAL EXTENSION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B2CD25F-68EF-4159-B7B9-2F74E86080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17</a:t>
            </a:r>
          </a:p>
        </p:txBody>
      </p:sp>
      <p:pic>
        <p:nvPicPr>
          <p:cNvPr id="2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355d231bd1b4d82"/>
          <a:stretch xmlns:a="http://schemas.openxmlformats.org/drawingml/2006/main"/>
        </p:blipFill>
        <p:spPr>
          <a:xfrm xmlns:a="http://schemas.openxmlformats.org/drawingml/2006/main">
            <a:off x="1200150" y="1695450"/>
            <a:ext cx="2000250" cy="2000250"/>
          </a:xfrm>
          <a:prstGeom xmlns:a="http://schemas.openxmlformats.org/drawingml/2006/main" prst="rect">
            <a:avLst/>
          </a:prstGeom>
        </p:spPr>
      </p:pic>
      <p:pic>
        <p:nvPicPr>
          <p:cNvPr id="2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2fdc6f746664219"/>
          <a:srcRect xmlns:a="http://schemas.openxmlformats.org/drawingml/2006/main" l="7229" t="0" r="7229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095750" y="1695450"/>
            <a:ext cx="3429000" cy="2000250"/>
          </a:xfrm>
          <a:prstGeom xmlns:a="http://schemas.openxmlformats.org/drawingml/2006/main" prst="rect">
            <a:avLst/>
          </a:prstGeom>
        </p:spPr>
      </p:pic>
      <p:pic>
        <p:nvPicPr>
          <p:cNvPr id="3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a445a7384f14618"/>
          <a:srcRect xmlns:a="http://schemas.openxmlformats.org/drawingml/2006/main" l="2613" t="0" r="2613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7848600" y="1695450"/>
            <a:ext cx="3143250" cy="2000250"/>
          </a:xfrm>
          <a:prstGeom xmlns:a="http://schemas.openxmlformats.org/drawingml/2006/main" prst="rect">
            <a:avLst/>
          </a:prstGeom>
        </p:spPr>
      </p:pic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902BBDE-E93A-43EC-A2D0-9931B92CB4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038600"/>
            <a:ext cx="3048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4D2A"/>
                </a:solidFill>
              </a:defRPr>
            </a:pPr>
            <a:r>
              <a:rPr sz="1350" b="1" i="0">
                <a:solidFill>
                  <a:srgbClr val="A94D2A"/>
                </a:solidFill>
              </a:rPr>
              <a:t>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79F3AC-7975-4D92-ACB1-8F7284B48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4038600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B292F"/>
                </a:solidFill>
              </a:defRPr>
            </a:pPr>
            <a:r>
              <a:rPr sz="1500" b="1" i="0">
                <a:solidFill>
                  <a:srgbClr val="1B292F"/>
                </a:solidFill>
              </a:rPr>
              <a:t>ARTIFACT DETECTIVE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AB86945-6986-4DE9-BD52-D5287EFB4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" y="4667250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5E625F"/>
                </a:solidFill>
              </a:defRPr>
            </a:pPr>
            <a:r>
              <a:rPr sz="1275" b="1" i="0">
                <a:solidFill>
                  <a:srgbClr val="5E625F"/>
                </a:solidFill>
              </a:rPr>
              <a:t>What can one object reveal?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13A5454-23F9-4DD4-911D-FF8820875D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38625" y="4038600"/>
            <a:ext cx="3048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4D2A"/>
                </a:solidFill>
              </a:defRPr>
            </a:pPr>
            <a:r>
              <a:rPr sz="1350" b="1" i="0">
                <a:solidFill>
                  <a:srgbClr val="A94D2A"/>
                </a:solidFill>
              </a:rPr>
              <a:t>B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F59D972-2314-4880-9FBC-4B43BAC81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4038600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B292F"/>
                </a:solidFill>
              </a:defRPr>
            </a:pPr>
            <a:r>
              <a:rPr sz="1500" b="1" i="0">
                <a:solidFill>
                  <a:srgbClr val="1B292F"/>
                </a:solidFill>
              </a:rPr>
              <a:t>RELAY SIMULATION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F46CBAB-83E6-488C-A0E3-1361DDD1D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4667250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5E625F"/>
                </a:solidFill>
              </a:defRPr>
            </a:pPr>
            <a:r>
              <a:rPr sz="1275" b="1" i="0">
                <a:solidFill>
                  <a:srgbClr val="5E625F"/>
                </a:solidFill>
              </a:rPr>
              <a:t>How do handoffs change trade?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44489B6-34CF-4305-9E24-BFF003E34D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48600" y="4038600"/>
            <a:ext cx="3048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350" b="1" i="0">
                <a:solidFill>
                  <a:srgbClr val="A94D2A"/>
                </a:solidFill>
              </a:defRPr>
            </a:pPr>
            <a:r>
              <a:rPr sz="1350" b="1" i="0">
                <a:solidFill>
                  <a:srgbClr val="A94D2A"/>
                </a:solidFill>
              </a:rPr>
              <a:t>C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6FFA5D0-CFCF-449B-9E32-0FB4AB179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4038600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 i="0">
                <a:solidFill>
                  <a:srgbClr val="1B292F"/>
                </a:solidFill>
              </a:defRPr>
            </a:pPr>
            <a:r>
              <a:rPr sz="1500" b="1" i="0">
                <a:solidFill>
                  <a:srgbClr val="1B292F"/>
                </a:solidFill>
              </a:rPr>
              <a:t>LAND OR SEA?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EAFCD69-2214-459B-B5CD-4DD9ED4F2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48650" y="4667250"/>
            <a:ext cx="2762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5E625F"/>
                </a:solidFill>
              </a:defRPr>
            </a:pPr>
            <a:r>
              <a:rPr sz="1275" b="1" i="0">
                <a:solidFill>
                  <a:srgbClr val="5E625F"/>
                </a:solidFill>
              </a:rPr>
              <a:t>How do routes change with geography?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93789F4-12F4-453B-94D9-F1506D8ACF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62100" y="5772150"/>
            <a:ext cx="9048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17384A"/>
                </a:solidFill>
              </a:defRPr>
            </a:pPr>
            <a:r>
              <a:rPr sz="1500" b="1" i="0">
                <a:solidFill>
                  <a:srgbClr val="17384A"/>
                </a:solidFill>
              </a:rPr>
              <a:t>Each option includes teacher directions and a student task in the companion materials.</a:t>
            </a:r>
          </a:p>
        </p:txBody>
      </p:sp>
    </p:spTree>
    <p:extLst>
      <p:ext uri="{BB962C8B-B14F-4D97-AF65-F5344CB8AC3E}">
        <p14:creationId xmlns:p14="http://schemas.microsoft.com/office/powerpoint/2010/main" val="1055266078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4E8D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42590C7-FC2B-4B53-BF1A-0DA346A058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8403598-0F38-4CDD-B03D-65122643D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OPTION A • 12 MIN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061EE12-5603-4F58-B359-B54879EB4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Artifact detective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7F6F286-972E-47A7-AD8E-75226F6F9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842FB8E-62BB-4A91-A2CE-9E903D4D2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E478E5C-EB71-4145-A043-A8A595417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OPTIONAL EXTENSION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01FA5F9-5961-4F2B-A64F-CB33DCDC66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18</a:t>
            </a:r>
          </a:p>
        </p:txBody>
      </p:sp>
      <p:pic>
        <p:nvPicPr>
          <p:cNvPr id="2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681d65c6aac4bf5"/>
          <a:stretch xmlns:a="http://schemas.openxmlformats.org/drawingml/2006/main"/>
        </p:blipFill>
        <p:spPr>
          <a:xfrm xmlns:a="http://schemas.openxmlformats.org/drawingml/2006/main">
            <a:off x="1152525" y="1695450"/>
            <a:ext cx="3924300" cy="39243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96637B8-42E2-499A-88AC-5224BCBF7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1695450"/>
            <a:ext cx="5676900" cy="392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508A8FA-4CE7-4D1D-AA1C-3EF974F89F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1981200"/>
            <a:ext cx="1714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OBSERVE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4B3B657-A698-46CA-96F5-A8B8AC924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305050"/>
            <a:ext cx="4667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List three visible details. Do not infer yet.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778CF75-1FF3-4B46-BEC9-C0DABDD45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3143250"/>
            <a:ext cx="1714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INFER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65385D8-3A30-4BC2-819C-5BEBBDA4A8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3467100"/>
            <a:ext cx="4667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What might material, shape, or technique suggest?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B621C32-61B0-4C2C-A747-92FC3BABDB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4305300"/>
            <a:ext cx="1714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LIMIT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8EDFAED-278A-46C5-9116-C80420636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4629150"/>
            <a:ext cx="4667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FFFFF"/>
                </a:solidFill>
              </a:defRPr>
            </a:pPr>
            <a:r>
              <a:rPr sz="1725" b="1" i="0">
                <a:solidFill>
                  <a:srgbClr val="FFFFFF"/>
                </a:solidFill>
              </a:rPr>
              <a:t>What cannot this object prove by itself?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CBF45D1-CECF-4315-9D28-9954E9F7C3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48350"/>
            <a:ext cx="105727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0" i="1">
                <a:solidFill>
                  <a:srgbClr val="5E625F"/>
                </a:solidFill>
              </a:defRPr>
            </a:pPr>
            <a:r>
              <a:rPr sz="1050" b="0" i="1">
                <a:solidFill>
                  <a:srgbClr val="5E625F"/>
                </a:solidFill>
              </a:rPr>
              <a:t>Roman glass bowl • late 1st–early 3rd century CE • Met object 17.194.75</a:t>
            </a:r>
          </a:p>
        </p:txBody>
      </p:sp>
    </p:spTree>
    <p:extLst>
      <p:ext uri="{BB962C8B-B14F-4D97-AF65-F5344CB8AC3E}">
        <p14:creationId xmlns:p14="http://schemas.microsoft.com/office/powerpoint/2010/main" val="1729865252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11191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392af701aae481d"/>
          <a:srcRect xmlns:a="http://schemas.openxmlformats.org/drawingml/2006/main" l="16667" t="0" r="16667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6096000" cy="6858000"/>
          </a:xfrm>
          <a:prstGeom xmlns:a="http://schemas.openxmlformats.org/drawingml/2006/main" prst="rect">
            <a:avLst/>
          </a:prstGeom>
        </p:spPr>
      </p:pic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9ca455ccef94c46"/>
          <a:srcRect xmlns:a="http://schemas.openxmlformats.org/drawingml/2006/main" l="23195" t="0" r="23195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096000" y="0"/>
            <a:ext cx="6096000" cy="6858000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913F4BD-7453-442C-90DC-95091D46A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4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B516539-9F6B-4F6B-9993-E5F80F050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2954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76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70EE0D5-93E0-48B9-ADDA-7062D0375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3850"/>
            <a:ext cx="20955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OPTION C • 10 MIN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3F492E8-A059-4446-B7EA-74ECB4C500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477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FFFFFF"/>
                </a:solidFill>
              </a:defRPr>
            </a:pPr>
            <a:r>
              <a:rPr sz="2850" b="1" i="0">
                <a:solidFill>
                  <a:srgbClr val="FFFFFF"/>
                </a:solidFill>
              </a:rPr>
              <a:t>Land routes were never one-size-fits-all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B59B690-CE0D-472E-9487-7E2408CBC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4857750"/>
            <a:ext cx="4572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MOUNTAIN PASS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821A291-951D-45AC-BDF5-67F077245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5391150"/>
            <a:ext cx="4572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1">
                <a:solidFill>
                  <a:srgbClr val="FFFFFF"/>
                </a:solidFill>
              </a:defRPr>
            </a:pPr>
            <a:r>
              <a:rPr sz="1350" b="0" i="1">
                <a:solidFill>
                  <a:srgbClr val="FFFFFF"/>
                </a:solidFill>
              </a:rPr>
              <a:t>shorter? colder? narrower?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D42A28A-63C0-4355-AEC5-8A019CBE8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96100" y="4857750"/>
            <a:ext cx="4572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00" b="1" i="0">
                <a:solidFill>
                  <a:srgbClr val="FFFFFF"/>
                </a:solidFill>
              </a:defRPr>
            </a:pPr>
            <a:r>
              <a:rPr sz="2100" b="1" i="0">
                <a:solidFill>
                  <a:srgbClr val="FFFFFF"/>
                </a:solidFill>
              </a:rPr>
              <a:t>OASIS CORRIDOR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3C7DC7C-9852-49E8-A9D2-F9F6DF6F1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96100" y="5391150"/>
            <a:ext cx="4572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0" i="1">
                <a:solidFill>
                  <a:srgbClr val="FFFFFF"/>
                </a:solidFill>
              </a:defRPr>
            </a:pPr>
            <a:r>
              <a:rPr sz="1350" b="0" i="1">
                <a:solidFill>
                  <a:srgbClr val="FFFFFF"/>
                </a:solidFill>
              </a:rPr>
              <a:t>water? markets? longer detour?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A49122-13EF-46D3-A384-229AC7673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81250" y="6076950"/>
            <a:ext cx="74295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75" b="1" i="0">
                <a:solidFill>
                  <a:srgbClr val="F5C56A"/>
                </a:solidFill>
              </a:defRPr>
            </a:pPr>
            <a:r>
              <a:rPr sz="1575" b="1" i="0">
                <a:solidFill>
                  <a:srgbClr val="F5C56A"/>
                </a:solidFill>
              </a:rPr>
              <a:t>Choose for winter travel. Defend with two geographic clues.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F0B5F24-9A9F-4046-91D3-2C72AE687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53800" y="65151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FFFFFF"/>
                </a:solidFill>
              </a:defRPr>
            </a:pPr>
            <a:r>
              <a:rPr sz="750" b="1" i="0">
                <a:solidFill>
                  <a:srgbClr val="FFFFFF"/>
                </a:solidFill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57321138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8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A55F97A-3683-418D-A8B5-F1FDA5C3C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4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92a9079216c4ce3"/>
          <a:srcRect xmlns:a="http://schemas.openxmlformats.org/drawingml/2006/main" l="27749" t="0" r="27749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171450" y="0"/>
            <a:ext cx="5829300" cy="6858000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17FC438-2DAA-4AEC-A2F7-90F7AC9355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" y="0"/>
            <a:ext cx="58293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2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29A534A-C822-4F37-8B00-F0E2AED40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514350"/>
            <a:ext cx="238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A94D2A"/>
                </a:solidFill>
              </a:defRPr>
            </a:pPr>
            <a:r>
              <a:rPr sz="1050" b="1" i="0">
                <a:solidFill>
                  <a:srgbClr val="A94D2A"/>
                </a:solidFill>
              </a:rPr>
              <a:t>MISSION 01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C302E09-38BC-49FF-AEC3-C82CF0486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876300"/>
            <a:ext cx="495300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225" b="1" i="0">
                <a:solidFill>
                  <a:srgbClr val="1B292F"/>
                </a:solidFill>
              </a:defRPr>
            </a:pPr>
            <a:r>
              <a:rPr sz="3225" b="1" i="0">
                <a:solidFill>
                  <a:srgbClr val="1B292F"/>
                </a:solidFill>
              </a:rPr>
              <a:t>You are carrying a Han court message west.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7CA9059-5316-47C0-BB0E-22A5A81F2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2647950"/>
            <a:ext cx="49339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7669B91-D991-4C86-8C95-AC99FD137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2971800"/>
            <a:ext cx="48768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17384A"/>
                </a:solidFill>
              </a:defRPr>
            </a:pPr>
            <a:r>
              <a:rPr sz="1950" b="1" i="0">
                <a:solidFill>
                  <a:srgbClr val="17384A"/>
                </a:solidFill>
              </a:rPr>
              <a:t>Your map is incomplete.</a:t>
            </a:r>
          </a:p>
          <a:p xmlns:a="http://schemas.openxmlformats.org/drawingml/2006/main">
            <a:pPr algn="l">
              <a:defRPr sz="1950" b="1" i="0">
                <a:solidFill>
                  <a:srgbClr val="17384A"/>
                </a:solidFill>
              </a:defRPr>
            </a:pPr>
            <a:r>
              <a:rPr sz="1950" b="1" i="0">
                <a:solidFill>
                  <a:srgbClr val="17384A"/>
                </a:solidFill>
              </a:rPr>
              <a:t>Your water is limited.</a:t>
            </a:r>
          </a:p>
          <a:p xmlns:a="http://schemas.openxmlformats.org/drawingml/2006/main">
            <a:pPr algn="l">
              <a:defRPr sz="1950" b="1" i="0">
                <a:solidFill>
                  <a:srgbClr val="17384A"/>
                </a:solidFill>
              </a:defRPr>
            </a:pPr>
            <a:r>
              <a:rPr sz="1950" b="1" i="0">
                <a:solidFill>
                  <a:srgbClr val="17384A"/>
                </a:solidFill>
              </a:rPr>
              <a:t>No one traveler knows the whole route.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2BF60D3-DF5C-4311-A08E-7249BFC7D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4857750"/>
            <a:ext cx="2857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00" b="1" i="0">
                <a:solidFill>
                  <a:srgbClr val="A94D2A"/>
                </a:solidFill>
              </a:defRPr>
            </a:pPr>
            <a:r>
              <a:rPr sz="1200" b="1" i="0">
                <a:solidFill>
                  <a:srgbClr val="A94D2A"/>
                </a:solidFill>
              </a:rPr>
              <a:t>Today you must decide: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7CEEA16-C000-4465-BEFA-B406E918D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5219700"/>
            <a:ext cx="4762500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A94D2A"/>
                </a:solidFill>
              </a:defRPr>
            </a:pPr>
            <a:r>
              <a:rPr sz="2025" b="1" i="0">
                <a:solidFill>
                  <a:srgbClr val="A94D2A"/>
                </a:solidFill>
              </a:rPr>
              <a:t>Where will you travel—and whom will you trust?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1F583FB-9A7B-4503-8361-74DFE2661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0D30F91-5895-441B-823B-CA50BABE4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1C938CF-0278-4893-BAFE-BA8BBB9708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02</a:t>
            </a:r>
          </a:p>
        </p:txBody>
      </p:sp>
    </p:spTree>
    <p:extLst>
      <p:ext uri="{BB962C8B-B14F-4D97-AF65-F5344CB8AC3E}">
        <p14:creationId xmlns:p14="http://schemas.microsoft.com/office/powerpoint/2010/main" val="238715645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61D69EC8-ABF7-4856-A753-0E2A893214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8F5DA32A-FC05-4A9A-9F69-89B9F6417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OPTION B • 20–30 MIN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A7A1846-6865-443C-A578-96AD613F8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Relay-trade simulation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1BF708C-DA89-499F-9080-C63344DA63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CFA1F94-D0B3-410D-B8A5-C670957BB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B33EC01-E5C6-4FFE-BB8F-57FD1B4EA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OPTIONAL EXTENSION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3EA1075-413F-436D-9C9D-566BCA3BD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20</a:t>
            </a:r>
          </a:p>
        </p:txBody>
      </p:sp>
      <p:pic>
        <p:nvPicPr>
          <p:cNvPr id="3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89a8b89c27a4f79"/>
          <a:stretch xmlns:a="http://schemas.openxmlformats.org/drawingml/2006/main"/>
        </p:blipFill>
        <p:spPr>
          <a:xfrm xmlns:a="http://schemas.openxmlformats.org/drawingml/2006/main">
            <a:off x="495300" y="1918536"/>
            <a:ext cx="1905000" cy="1554079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38AB8C-09EE-4370-85E6-60564124A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876550" y="2762250"/>
            <a:ext cx="775335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57150">
            <a:solidFill>
              <a:srgbClr val="A94D2A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26A2EE9-5984-4EC8-8CDE-A96C0E37C6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2381250"/>
            <a:ext cx="762000" cy="762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E2648C2-92EC-42A5-B2FD-8503991C7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2609850"/>
            <a:ext cx="762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C651056-CB7E-4090-A38E-B39A4111C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3352800"/>
            <a:ext cx="190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PRODUCER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67B26FD-47D1-40FD-A867-59DF47543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95500" y="3886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5E625F"/>
                </a:solidFill>
              </a:defRPr>
            </a:pPr>
            <a:r>
              <a:rPr sz="1125" b="0" i="1">
                <a:solidFill>
                  <a:srgbClr val="5E625F"/>
                </a:solidFill>
              </a:rPr>
              <a:t>start with silk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38F8878-264C-4038-89E1-72AD7E8C1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381250"/>
            <a:ext cx="762000" cy="762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D5D6173-1F8B-403D-B0B8-3DFEAC838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609850"/>
            <a:ext cx="762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AB445DAC-CBBC-41B0-93C3-358E113BC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352800"/>
            <a:ext cx="190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LOCAL MERCHANT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C83BEF4-AC23-41E7-88EF-787DBF843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3886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5E625F"/>
                </a:solidFill>
              </a:defRPr>
            </a:pPr>
            <a:r>
              <a:rPr sz="1125" b="0" i="1">
                <a:solidFill>
                  <a:srgbClr val="5E625F"/>
                </a:solidFill>
              </a:rPr>
              <a:t>choose a buyer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347BD86-84A3-4629-B457-5DCB02A8F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381250"/>
            <a:ext cx="762000" cy="762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853BAA4-31DC-4D67-BC0E-FEB749787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609850"/>
            <a:ext cx="762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C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62F57D7-1D0C-4A7F-B3E2-A3733785E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352800"/>
            <a:ext cx="190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INTERMEDIARY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0A1D0A3-4C93-4264-9853-93151523A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886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5E625F"/>
                </a:solidFill>
              </a:defRPr>
            </a:pPr>
            <a:r>
              <a:rPr sz="1125" b="0" i="1">
                <a:solidFill>
                  <a:srgbClr val="5E625F"/>
                </a:solidFill>
              </a:rPr>
              <a:t>translate + reroute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0AB03C2-B05F-4B16-899B-AD83731A96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381250"/>
            <a:ext cx="762000" cy="762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38100">
            <a:solidFill>
              <a:srgbClr val="FFFDF6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D38E3FF-D9B9-4D6A-816F-BC0C74348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2609850"/>
            <a:ext cx="762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FFFFFF"/>
                </a:solidFill>
              </a:defRPr>
            </a:pPr>
            <a:r>
              <a:rPr sz="1650" b="1" i="0">
                <a:solidFill>
                  <a:srgbClr val="FFFFFF"/>
                </a:solidFill>
              </a:rPr>
              <a:t>D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186CB108-E24A-4933-AEAF-AE86BB018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352800"/>
            <a:ext cx="1905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350" b="1" i="0">
                <a:solidFill>
                  <a:srgbClr val="1B292F"/>
                </a:solidFill>
              </a:defRPr>
            </a:pPr>
            <a:r>
              <a:rPr sz="1350" b="1" i="0">
                <a:solidFill>
                  <a:srgbClr val="1B292F"/>
                </a:solidFill>
              </a:rPr>
              <a:t>DISTANT MARKET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70D1289-A880-4E14-859C-DC083C88F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3886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5E625F"/>
                </a:solidFill>
              </a:defRPr>
            </a:pPr>
            <a:r>
              <a:rPr sz="1125" b="0" i="1">
                <a:solidFill>
                  <a:srgbClr val="5E625F"/>
                </a:solidFill>
              </a:rPr>
              <a:t>set final value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8B99389-144C-45DB-B287-9E9BD31D7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66950" y="4705350"/>
            <a:ext cx="8572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A94D2A"/>
                </a:solidFill>
              </a:defRPr>
            </a:pPr>
            <a:r>
              <a:rPr sz="1800" b="1" i="0">
                <a:solidFill>
                  <a:srgbClr val="A94D2A"/>
                </a:solidFill>
              </a:rPr>
              <a:t>RULE: The object may move. You stay at your station.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D6C06C2E-F116-45CB-A3C7-6B041FB19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47850" y="5219700"/>
            <a:ext cx="9334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17384A"/>
                </a:solidFill>
              </a:defRPr>
            </a:pPr>
            <a:r>
              <a:rPr sz="1500" b="1" i="0">
                <a:solidFill>
                  <a:srgbClr val="17384A"/>
                </a:solidFill>
              </a:rPr>
              <a:t>At each handoff, record one change: price • language • risk • information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EB04CB7C-27E3-4502-8DAC-1555A04D5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5848350"/>
            <a:ext cx="8001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650" b="1" i="0">
                <a:solidFill>
                  <a:srgbClr val="1B292F"/>
                </a:solidFill>
              </a:defRPr>
            </a:pPr>
            <a:r>
              <a:rPr sz="1650" b="1" i="0">
                <a:solidFill>
                  <a:srgbClr val="1B292F"/>
                </a:solidFill>
              </a:rPr>
              <a:t>Debrief: Who traveled farthest? What traveled farthest?</a:t>
            </a:r>
          </a:p>
        </p:txBody>
      </p:sp>
    </p:spTree>
    <p:extLst>
      <p:ext uri="{BB962C8B-B14F-4D97-AF65-F5344CB8AC3E}">
        <p14:creationId xmlns:p14="http://schemas.microsoft.com/office/powerpoint/2010/main" val="743583954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FF8E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8D04295A-DFE7-4DBB-9B66-A96D87D7D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14646FB-995A-4345-81FD-A74639015A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OPTIONAL ASSESSMENT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105B028-D136-44B0-8205-7A6BBBC9A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Five clues. One network.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756DF69-843C-4A88-BE14-9F81D76A5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EEBFEE7-65B4-47FF-BF7D-F155E623E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34BDED0-3D67-4FC9-9D52-381A7605E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OPTIONAL EXTENSION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35C460E-DB62-454A-8E98-78370B8F9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21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F48F3E6-E10C-4C87-8B5A-9267EB61C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752600"/>
            <a:ext cx="5524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17384A"/>
                </a:solidFill>
              </a:defRPr>
            </a:pPr>
            <a:r>
              <a:rPr sz="2250" b="1" i="0">
                <a:solidFill>
                  <a:srgbClr val="17384A"/>
                </a:solidFill>
              </a:rPr>
              <a:t>1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AFD7344-0D2F-4014-B4E6-8CC21D987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1771650"/>
            <a:ext cx="8858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B292F"/>
                </a:solidFill>
              </a:defRPr>
            </a:pPr>
            <a:r>
              <a:rPr sz="1725" b="1" i="0">
                <a:solidFill>
                  <a:srgbClr val="1B292F"/>
                </a:solidFill>
              </a:rPr>
              <a:t>Why did routes split around the Taklamakan?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7091C0E-D25E-475F-850E-96F280DACD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1485900" y="2247900"/>
            <a:ext cx="95631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1CB87E8-18EE-4436-9CDA-A35E5B11E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590800"/>
            <a:ext cx="5524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A94D2A"/>
                </a:solidFill>
              </a:defRPr>
            </a:pPr>
            <a:r>
              <a:rPr sz="2250" b="1" i="0">
                <a:solidFill>
                  <a:srgbClr val="A94D2A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2D5FE0A-7E84-420E-A50F-42AE9FB74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2609850"/>
            <a:ext cx="8858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B292F"/>
                </a:solidFill>
              </a:defRPr>
            </a:pPr>
            <a:r>
              <a:rPr sz="1725" b="1" i="0">
                <a:solidFill>
                  <a:srgbClr val="1B292F"/>
                </a:solidFill>
              </a:rPr>
              <a:t>What was Zhang Qian’s official role?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4D902AFD-75AA-49DC-8BF5-20258E435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1485900" y="3086100"/>
            <a:ext cx="95631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E01336D-EA01-4721-BF87-FAC1BBC40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429000"/>
            <a:ext cx="5524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17384A"/>
                </a:solidFill>
              </a:defRPr>
            </a:pPr>
            <a:r>
              <a:rPr sz="2250" b="1" i="0">
                <a:solidFill>
                  <a:srgbClr val="17384A"/>
                </a:solidFill>
              </a:rPr>
              <a:t>3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E180FE7-6648-4E64-8952-A3E8366DC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3448050"/>
            <a:ext cx="8858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B292F"/>
                </a:solidFill>
              </a:defRPr>
            </a:pPr>
            <a:r>
              <a:rPr sz="1725" b="1" i="0">
                <a:solidFill>
                  <a:srgbClr val="1B292F"/>
                </a:solidFill>
              </a:rPr>
              <a:t>How is relay trade different from one long trip?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BF81838-68F5-4771-AA04-93BA698DD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1485900" y="3924300"/>
            <a:ext cx="95631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EA57F74-3F82-4263-8DC3-8C4266A87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267200"/>
            <a:ext cx="5524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A94D2A"/>
                </a:solidFill>
              </a:defRPr>
            </a:pPr>
            <a:r>
              <a:rPr sz="2250" b="1" i="0">
                <a:solidFill>
                  <a:srgbClr val="A94D2A"/>
                </a:solidFill>
              </a:rPr>
              <a:t>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1D10309-4643-43E9-A0CD-5E13893DBB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4286250"/>
            <a:ext cx="8858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B292F"/>
                </a:solidFill>
              </a:defRPr>
            </a:pPr>
            <a:r>
              <a:rPr sz="1725" b="1" i="0">
                <a:solidFill>
                  <a:srgbClr val="1B292F"/>
                </a:solidFill>
              </a:rPr>
              <a:t>Name one thing a historical source cannot prove by itself.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CE5FF64-6777-4898-A398-60928529C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1485900" y="4762500"/>
            <a:ext cx="95631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77889A8-58AF-4801-8050-77E92E51F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105400"/>
            <a:ext cx="5524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250" b="1" i="0">
                <a:solidFill>
                  <a:srgbClr val="17384A"/>
                </a:solidFill>
              </a:defRPr>
            </a:pPr>
            <a:r>
              <a:rPr sz="2250" b="1" i="0">
                <a:solidFill>
                  <a:srgbClr val="17384A"/>
                </a:solidFill>
              </a:rPr>
              <a:t>5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0672748-FD65-44C7-B3B1-68126B2D3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85900" y="5124450"/>
            <a:ext cx="8858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1B292F"/>
                </a:solidFill>
              </a:defRPr>
            </a:pPr>
            <a:r>
              <a:rPr sz="1725" b="1" i="0">
                <a:solidFill>
                  <a:srgbClr val="1B292F"/>
                </a:solidFill>
              </a:rPr>
              <a:t>Use oasis in a cause-and-effect sentence.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7E0CE30-9EE3-47AD-9B0F-CFB0A9457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1485900" y="5600700"/>
            <a:ext cx="95631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20DEF22-6988-437E-B48B-D8FAA8C6D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6115050"/>
            <a:ext cx="7620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1" i="0">
                <a:solidFill>
                  <a:srgbClr val="A94D2A"/>
                </a:solidFill>
              </a:defRPr>
            </a:pPr>
            <a:r>
              <a:rPr sz="1125" b="1" i="0">
                <a:solidFill>
                  <a:srgbClr val="A94D2A"/>
                </a:solidFill>
              </a:rPr>
              <a:t>Separate quiz sheet • Teacher key: Guide p. 22</a:t>
            </a:r>
          </a:p>
        </p:txBody>
      </p:sp>
    </p:spTree>
    <p:extLst>
      <p:ext uri="{BB962C8B-B14F-4D97-AF65-F5344CB8AC3E}">
        <p14:creationId xmlns:p14="http://schemas.microsoft.com/office/powerpoint/2010/main" val="319396922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977DC18-AF43-4EED-8EFF-AD12712755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25CC98C-9836-4A56-B7DF-7F040847B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TEACHER REFERENCE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AECA79E-69B0-4A08-9EA3-CF02E3B25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Sources, cautions, and asset trail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6CDF1D1-2FA1-4DD1-B19B-418E112093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A45A878-953A-4AA3-9948-443648936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F040BEC-F993-4BBC-B078-DC04E7D2C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REFERENCE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B05F805-4FBC-4A27-85EF-9051C226E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22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D5F2E02-33F8-47FA-918D-9A5927BCC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17145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7384A"/>
                </a:solidFill>
              </a:defRPr>
            </a:pPr>
            <a:r>
              <a:rPr sz="975" b="1" i="0">
                <a:solidFill>
                  <a:srgbClr val="17384A"/>
                </a:solidFill>
              </a:rPr>
              <a:t>NETWORK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6C5BFDF-A6B2-44CD-9F01-FE1D503719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38350"/>
            <a:ext cx="4762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B292F"/>
                </a:solidFill>
              </a:defRPr>
            </a:pPr>
            <a:r>
              <a:rPr sz="1275" b="1" i="0">
                <a:solidFill>
                  <a:srgbClr val="1B292F"/>
                </a:solidFill>
              </a:rPr>
              <a:t>UNESCO Silk Roads Programme: many connected routes, not one road.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41F7B75-264B-4D8D-B79E-FFC8F41B17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66750" y="2800350"/>
            <a:ext cx="4762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3DEAC80-0F73-4D51-85A5-38CF32BEF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17145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MAP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8E1C9AF-F4A6-4733-BF74-E89B11693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2038350"/>
            <a:ext cx="4762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B292F"/>
                </a:solidFill>
              </a:defRPr>
            </a:pPr>
            <a:r>
              <a:rPr sz="1275" b="1" i="0">
                <a:solidFill>
                  <a:srgbClr val="1B292F"/>
                </a:solidFill>
              </a:rPr>
              <a:t>Asian Art Museum map, 300 BCE–100 CE. Routes shown are simplified and approximate.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BE8C21C-5E3B-46F7-A35A-746C00D32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096000" y="2800350"/>
            <a:ext cx="4762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D6AF34E-F144-4E03-9CBC-661D2B395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0861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7384A"/>
                </a:solidFill>
              </a:defRPr>
            </a:pPr>
            <a:r>
              <a:rPr sz="975" b="1" i="0">
                <a:solidFill>
                  <a:srgbClr val="17384A"/>
                </a:solidFill>
              </a:rPr>
              <a:t>ZHANG QIAN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6E1D529-C5D0-4F41-94C1-E7157D59E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409950"/>
            <a:ext cx="4762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B292F"/>
                </a:solidFill>
              </a:defRPr>
            </a:pPr>
            <a:r>
              <a:rPr sz="1275" b="1" i="0">
                <a:solidFill>
                  <a:srgbClr val="1B292F"/>
                </a:solidFill>
              </a:rPr>
              <a:t>UW Silk Road Seattle translations and notes; c. 138 BCE departure used consistently.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D0E5B14-8899-48BE-9D45-529B4E61E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66750" y="4171950"/>
            <a:ext cx="4762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B66949F-9BB5-4F73-B74B-9F6349736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0861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OBJECT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4AD9456-3994-4D92-AF83-4C8E34CB88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3409950"/>
            <a:ext cx="4762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B292F"/>
                </a:solidFill>
              </a:defRPr>
            </a:pPr>
            <a:r>
              <a:rPr sz="1275" b="1" i="0">
                <a:solidFill>
                  <a:srgbClr val="1B292F"/>
                </a:solidFill>
              </a:rPr>
              <a:t>The Met Roman glass bowl, object 17.194.75, Public Domain.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0D569C5B-446D-478F-A171-30A84FD2D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096000" y="4171950"/>
            <a:ext cx="4762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06F28F0-283C-49DD-BA7B-5B435BE360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4577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17384A"/>
                </a:solidFill>
              </a:defRPr>
            </a:pPr>
            <a:r>
              <a:rPr sz="975" b="1" i="0">
                <a:solidFill>
                  <a:srgbClr val="17384A"/>
                </a:solidFill>
              </a:rPr>
              <a:t>DOMESTIC PPT 6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FB7565B-B2EB-4B95-9AC1-01D5AA236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781550"/>
            <a:ext cx="4762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B292F"/>
                </a:solidFill>
              </a:defRPr>
            </a:pPr>
            <a:r>
              <a:rPr sz="1275" b="1" i="0">
                <a:solidFill>
                  <a:srgbClr val="1B292F"/>
                </a:solidFill>
              </a:rPr>
              <a:t>Geography, Dunhuang, oasis, caravan, timeline, food/silk visuals adapted into English.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CB479FE-36A8-4A9F-8674-250FF1D09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66750" y="5543550"/>
            <a:ext cx="4762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34354FE-07E9-423E-944B-B60FC0355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4577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FULL LEDGER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BBB4D79-460A-4EF1-958F-263D7A42F1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4781550"/>
            <a:ext cx="47625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1B292F"/>
                </a:solidFill>
              </a:defRPr>
            </a:pPr>
            <a:r>
              <a:rPr sz="1275" b="1" i="0">
                <a:solidFill>
                  <a:srgbClr val="1B292F"/>
                </a:solidFill>
              </a:rPr>
              <a:t>See companion source and asset ledger for URLs, licenses, and slide-level use.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8E74BFF-14A9-45A9-8F6D-3FD2157A0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6096000" y="5543550"/>
            <a:ext cx="4762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19050">
            <a:solidFill>
              <a:srgbClr val="D6BA8A"/>
            </a:solidFill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5E38DE51-C97F-49E9-98B6-39F63D30E6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5962650"/>
            <a:ext cx="94107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A94D2A"/>
                </a:solidFill>
              </a:defRPr>
            </a:pPr>
            <a:r>
              <a:rPr sz="1500" b="1" i="0">
                <a:solidFill>
                  <a:srgbClr val="A94D2A"/>
                </a:solidFill>
              </a:rPr>
              <a:t>All student-facing route lines are labeled as simplified models—not exact reconstructed roads.</a:t>
            </a:r>
          </a:p>
        </p:txBody>
      </p:sp>
    </p:spTree>
    <p:extLst>
      <p:ext uri="{BB962C8B-B14F-4D97-AF65-F5344CB8AC3E}">
        <p14:creationId xmlns:p14="http://schemas.microsoft.com/office/powerpoint/2010/main" val="65850142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21BC851-F598-47D9-B532-4267BEB93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91A5B5-7828-4258-867D-BA328E9108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READ THE MAP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EFF0179-74E5-4097-9F6B-BA89094C6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A network stretched across Eurasia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9DF27DB-194A-4818-965A-135CEC9D4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91A7C62-AB79-4BC3-9F46-A65E19D972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4FE3849-4140-4369-B5EB-C8FA1F621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E3C31F8-13E3-4F61-B593-C8B5C5D049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03</a:t>
            </a:r>
          </a:p>
        </p:txBody>
      </p:sp>
      <p:pic>
        <p:nvPicPr>
          <p:cNvPr id="23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547d58e76944924"/>
          <a:stretch xmlns:a="http://schemas.openxmlformats.org/drawingml/2006/main"/>
        </p:blipFill>
        <p:spPr>
          <a:xfrm xmlns:a="http://schemas.openxmlformats.org/drawingml/2006/main">
            <a:off x="1485900" y="1562100"/>
            <a:ext cx="7124700" cy="461010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56BD1F7-D17A-4777-B07D-FF6EE2DC5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1562100"/>
            <a:ext cx="2057400" cy="4610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738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52484CB-2E97-4274-9AA4-9164D58F8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1828800"/>
            <a:ext cx="1524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LOOK FOR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3CAE71-01F8-4C59-B1AD-06DE39654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2228850"/>
            <a:ext cx="1638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branches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887F8AE-D575-4758-B818-052C50C1D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2838450"/>
            <a:ext cx="1638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gaps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6C9349-1C91-4220-9DDB-A3C325028A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3448050"/>
            <a:ext cx="16383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5C56A"/>
                </a:solidFill>
              </a:defRPr>
            </a:pPr>
            <a:r>
              <a:rPr sz="2175" b="1" i="0">
                <a:solidFill>
                  <a:srgbClr val="F5C56A"/>
                </a:solidFill>
              </a:rPr>
              <a:t>meeting places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8FD1F7F-CE93-4FE9-AC8B-7B9BD8279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4533900"/>
            <a:ext cx="152400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A3C57FA-B54C-40D8-AB8E-057F5D608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53600" y="4819650"/>
            <a:ext cx="15811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425" b="1" i="0">
                <a:solidFill>
                  <a:srgbClr val="FFFFFF"/>
                </a:solidFill>
              </a:defRPr>
            </a:pPr>
            <a:r>
              <a:rPr sz="1425" b="1" i="0">
                <a:solidFill>
                  <a:srgbClr val="FFFFFF"/>
                </a:solidFill>
              </a:rPr>
              <a:t>Why might the routes split instead of staying in one line?</a:t>
            </a:r>
          </a:p>
        </p:txBody>
      </p:sp>
    </p:spTree>
    <p:extLst>
      <p:ext uri="{BB962C8B-B14F-4D97-AF65-F5344CB8AC3E}">
        <p14:creationId xmlns:p14="http://schemas.microsoft.com/office/powerpoint/2010/main" val="73605386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11191E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d8bd3307eeb4d34"/>
          <a:srcRect xmlns:a="http://schemas.openxmlformats.org/drawingml/2006/main" l="27812" t="0" r="27812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4057650" cy="6858000"/>
          </a:xfrm>
          <a:prstGeom xmlns:a="http://schemas.openxmlformats.org/drawingml/2006/main" prst="rect">
            <a:avLst/>
          </a:prstGeom>
        </p:spPr>
      </p:pic>
      <p:pic>
        <p:nvPicPr>
          <p:cNvPr id="19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c462a236d76a4c27"/>
          <a:srcRect xmlns:a="http://schemas.openxmlformats.org/drawingml/2006/main" l="30918" t="0" r="30918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4057650" y="0"/>
            <a:ext cx="4076700" cy="6858000"/>
          </a:xfrm>
          <a:prstGeom xmlns:a="http://schemas.openxmlformats.org/drawingml/2006/main" prst="rect">
            <a:avLst/>
          </a:prstGeom>
        </p:spPr>
      </p:pic>
      <p:pic>
        <p:nvPicPr>
          <p:cNvPr id="20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48d8660625847fa"/>
          <a:srcRect xmlns:a="http://schemas.openxmlformats.org/drawingml/2006/main" l="30353" t="0" r="30353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8134350" y="0"/>
            <a:ext cx="4057650" cy="6858000"/>
          </a:xfrm>
          <a:prstGeom xmlns:a="http://schemas.openxmlformats.org/drawingml/2006/main" prst="rect">
            <a:avLst/>
          </a:prstGeom>
        </p:spPr>
      </p:pic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52BAFE4-2A29-4A19-9277-7C2310A64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25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BF7E69-E512-4B89-BBBD-A87B653B7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3716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7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0685BDA-85CC-417D-9116-B1A242EDB0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1950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GEOGRAPHY SET THE RULES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D9B03D4-9386-4DAE-875B-44B66C29B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47700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 i="0">
                <a:solidFill>
                  <a:srgbClr val="FFFFFF"/>
                </a:solidFill>
              </a:defRPr>
            </a:pPr>
            <a:r>
              <a:rPr sz="3000" b="1" i="0">
                <a:solidFill>
                  <a:srgbClr val="FFFFFF"/>
                </a:solidFill>
              </a:rPr>
              <a:t>The land forced every traveler to choose.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303D4E4-0335-47F1-9228-2ECF1D5E7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" y="5410200"/>
            <a:ext cx="33528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739704A-8B4C-4715-89A5-02D4B5AA3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" y="5638800"/>
            <a:ext cx="3333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MOUNTAINS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CEAD94E-8B2A-459C-96D9-CD8491A2A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5410200"/>
            <a:ext cx="33528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A3401A-2DD9-424B-B479-6AD884E6A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5638800"/>
            <a:ext cx="3333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DESERT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6C7536BD-2E02-40A2-AA59-AEA644597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5410200"/>
            <a:ext cx="33528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0128C69-D31E-4C47-BB8C-7B8DB2031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5638800"/>
            <a:ext cx="333375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175" b="1" i="0">
                <a:solidFill>
                  <a:srgbClr val="FFFFFF"/>
                </a:solidFill>
              </a:defRPr>
            </a:pPr>
            <a:r>
              <a:rPr sz="2175" b="1" i="0">
                <a:solidFill>
                  <a:srgbClr val="FFFFFF"/>
                </a:solidFill>
              </a:rPr>
              <a:t>OASIS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188F174-FE9D-47C1-941E-0DEFCC4707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" y="6134100"/>
            <a:ext cx="33528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FFFFFF"/>
                </a:solidFill>
              </a:defRPr>
            </a:pPr>
            <a:r>
              <a:rPr sz="1125" b="0" i="1">
                <a:solidFill>
                  <a:srgbClr val="FFFFFF"/>
                </a:solidFill>
              </a:rPr>
              <a:t>barrier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6586791-CC28-4BEA-84AC-5FD3CE65B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81500" y="6134100"/>
            <a:ext cx="33528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FFFFFF"/>
                </a:solidFill>
              </a:defRPr>
            </a:pPr>
            <a:r>
              <a:rPr sz="1125" b="0" i="1">
                <a:solidFill>
                  <a:srgbClr val="FFFFFF"/>
                </a:solidFill>
              </a:rPr>
              <a:t>risk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4AA2FDE-4447-4D96-A1B7-7FE2E6CAD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6134100"/>
            <a:ext cx="33528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125" b="0" i="1">
                <a:solidFill>
                  <a:srgbClr val="FFFFFF"/>
                </a:solidFill>
              </a:defRPr>
            </a:pPr>
            <a:r>
              <a:rPr sz="1125" b="0" i="1">
                <a:solidFill>
                  <a:srgbClr val="FFFFFF"/>
                </a:solidFill>
              </a:rPr>
              <a:t>water + information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2EB0988C-E14A-4D4E-B6E0-E24547780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10950" y="65151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FFFFFF"/>
                </a:solidFill>
              </a:defRPr>
            </a:pPr>
            <a:r>
              <a:rPr sz="750" b="1" i="0">
                <a:solidFill>
                  <a:srgbClr val="FFFFFF"/>
                </a:solidFill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644364550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85daeb237bbc405d"/>
          <a:srcRect xmlns:a="http://schemas.openxmlformats.org/drawingml/2006/main" l="0" t="3367" r="0" b="3367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902AC193-D740-42A5-9BAD-73953705E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42C">
              <a:alpha val="34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206C151-01B2-4BF4-AEF2-F1A39A8213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47625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42C">
              <a:alpha val="80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E6686DE-C150-4DC6-A149-A275D5286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143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5C56A"/>
                </a:solidFill>
              </a:defRPr>
            </a:pPr>
            <a:r>
              <a:rPr sz="975" b="1" i="0">
                <a:solidFill>
                  <a:srgbClr val="F5C56A"/>
                </a:solidFill>
              </a:rPr>
              <a:t>CASE STUDY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38C5CF8-E204-4614-9090-54C035330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914400"/>
            <a:ext cx="36766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300" b="1" i="0">
                <a:solidFill>
                  <a:srgbClr val="FFFFFF"/>
                </a:solidFill>
              </a:defRPr>
            </a:pPr>
            <a:r>
              <a:rPr sz="3300" b="1" i="0">
                <a:solidFill>
                  <a:srgbClr val="FFFFFF"/>
                </a:solidFill>
              </a:rPr>
              <a:t>Why did Dunhuang matter?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F2321D-41F0-492A-96B4-446D63901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2415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5C56A"/>
                </a:solidFill>
              </a:defRPr>
            </a:pPr>
            <a:r>
              <a:rPr sz="1275" b="1" i="0">
                <a:solidFill>
                  <a:srgbClr val="F5C56A"/>
                </a:solidFill>
              </a:rPr>
              <a:t>WATER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A93A35-6A79-49A1-AC9A-1032FF937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09900"/>
            <a:ext cx="33528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Travelers could recover.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0A82184-CB30-4E0F-A319-EF47A6F3C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54330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5C56A"/>
                </a:solidFill>
              </a:defRPr>
            </a:pPr>
            <a:r>
              <a:rPr sz="1275" b="1" i="0">
                <a:solidFill>
                  <a:srgbClr val="F5C56A"/>
                </a:solidFill>
              </a:rPr>
              <a:t>ROUTES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134AA40-6367-4100-BAAE-752FBF6C2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829050"/>
            <a:ext cx="33528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Paths met and split.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5CC420D-608C-4A6E-AB08-56DD47B7B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36245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F5C56A"/>
                </a:solidFill>
              </a:defRPr>
            </a:pPr>
            <a:r>
              <a:rPr sz="1275" b="1" i="0">
                <a:solidFill>
                  <a:srgbClr val="F5C56A"/>
                </a:solidFill>
              </a:rPr>
              <a:t>INFORMATION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0E3697B-4F92-4157-B436-6DBA56655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648200"/>
            <a:ext cx="33528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FFFFFF"/>
                </a:solidFill>
              </a:defRPr>
            </a:pPr>
            <a:r>
              <a:rPr sz="1575" b="1" i="0">
                <a:solidFill>
                  <a:srgbClr val="FFFFFF"/>
                </a:solidFill>
              </a:rPr>
              <a:t>News moved with people.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D8296B3-340C-4813-9864-B5A8590A3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5905500" y="3390900"/>
            <a:ext cx="2571750" cy="17145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F5C56A"/>
            </a:solidFill>
            <a:prstDash val="dash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AE45BBC-5DCD-4439-8496-998BD762C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5905500" y="4953000"/>
            <a:ext cx="3905250" cy="1524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F5C56A"/>
            </a:solidFill>
            <a:prstDash val="dash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DD35FFD-A38D-4CFF-80FC-854FE047C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5219700"/>
            <a:ext cx="2571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1">
                <a:solidFill>
                  <a:srgbClr val="FFFFFF"/>
                </a:solidFill>
              </a:defRPr>
            </a:pPr>
            <a:r>
              <a:rPr sz="1575" b="1" i="1">
                <a:solidFill>
                  <a:srgbClr val="FFFFFF"/>
                </a:solidFill>
              </a:rPr>
              <a:t>a route junction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103FDAB-932D-4A74-83F6-00CDEAAFB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649605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FFFFFF"/>
                </a:solidFill>
              </a:defRPr>
            </a:pPr>
            <a:r>
              <a:rPr sz="750" b="1" i="0">
                <a:solidFill>
                  <a:srgbClr val="FFFFFF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142848913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DF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9A84EB6-6CD1-48B9-A9B8-A8B05B615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E6EE9C7-80DD-4844-BD1B-07B076FC8C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YOUR DECISION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13BFABD-1BE1-4A89-886A-15FCD5D4E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North or south of the Taklamakan?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3D0B762-D00F-4072-A1F0-4F0D79AF7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90650"/>
            <a:ext cx="109728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27B37CF-BEC3-4826-A975-4CB3086B1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96F25F3-03BA-4435-BFE4-D4D9952AB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3A9DAF0-F9F7-498A-8A5C-6FB6500F58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06</a:t>
            </a:r>
          </a:p>
        </p:txBody>
      </p:sp>
      <p:pic>
        <p:nvPicPr>
          <p:cNvPr id="27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e85f191c3b44021"/>
          <a:stretch xmlns:a="http://schemas.openxmlformats.org/drawingml/2006/main"/>
        </p:blipFill>
        <p:spPr>
          <a:xfrm xmlns:a="http://schemas.openxmlformats.org/drawingml/2006/main">
            <a:off x="844261" y="1524000"/>
            <a:ext cx="7036377" cy="4552950"/>
          </a:xfrm>
          <a:prstGeom xmlns:a="http://schemas.openxmlformats.org/drawingml/2006/main" prst="rect">
            <a:avLst/>
          </a:prstGeom>
        </p:spPr>
      </p:pic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4ABAFE5-46C5-4F65-A07E-D45A96D19A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2667000" y="2457450"/>
            <a:ext cx="3924300" cy="104775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66675">
            <a:solidFill>
              <a:srgbClr val="416A83"/>
            </a:solidFill>
            <a:prstDash val="dash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8D76D3A-8968-477D-A152-95B242C5C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2667000" y="3733800"/>
            <a:ext cx="4019550" cy="1066800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66675">
            <a:solidFill>
              <a:srgbClr val="A94D2A"/>
            </a:solidFill>
            <a:prstDash val="dash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C4B0998-F94B-4966-9DDA-27CBB9EDA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019300"/>
            <a:ext cx="2095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416A83"/>
                </a:solidFill>
              </a:defRPr>
            </a:pPr>
            <a:r>
              <a:rPr sz="1275" b="1" i="0">
                <a:solidFill>
                  <a:srgbClr val="416A83"/>
                </a:solidFill>
              </a:rPr>
              <a:t>NORTH ROUTE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4A3C48E-F55F-4C9A-B387-FAF111A1C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5029200"/>
            <a:ext cx="2095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275" b="1" i="0">
                <a:solidFill>
                  <a:srgbClr val="A94D2A"/>
                </a:solidFill>
              </a:defRPr>
            </a:pPr>
            <a:r>
              <a:rPr sz="1275" b="1" i="0">
                <a:solidFill>
                  <a:srgbClr val="A94D2A"/>
                </a:solidFill>
              </a:rPr>
              <a:t>SOUTH ROUTE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E853566-A04D-4CF6-BA9F-49B12F1880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77250" y="1524000"/>
            <a:ext cx="3105150" cy="455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4E8D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9F334FC-70DA-4DA6-BB9B-55FF3A3E11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1809750"/>
            <a:ext cx="1714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SCENARIO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5902448-8EDB-4258-89D4-FFDE1340E2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2152650"/>
            <a:ext cx="2571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1B292F"/>
                </a:solidFill>
              </a:defRPr>
            </a:pPr>
            <a:r>
              <a:rPr sz="2325" b="1" i="0">
                <a:solidFill>
                  <a:srgbClr val="1B292F"/>
                </a:solidFill>
              </a:rPr>
              <a:t>Choose a route.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CF2494B-707F-4B5C-8EC0-75E5D51C4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2857500"/>
            <a:ext cx="24574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7384A"/>
                </a:solidFill>
              </a:defRPr>
            </a:pPr>
            <a:r>
              <a:rPr sz="1575" b="1" i="0">
                <a:solidFill>
                  <a:srgbClr val="17384A"/>
                </a:solidFill>
              </a:rPr>
              <a:t>You have 12 pack animals. Two are weak. A dust storm was reported on the northern route.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CA6BE49-A71C-4963-94CA-2B4DA827B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4210050"/>
            <a:ext cx="24574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85DF04A-BB6F-4C8E-8EC0-CDCA2309A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4438650"/>
            <a:ext cx="24574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1" i="0">
                <a:solidFill>
                  <a:srgbClr val="1B292F"/>
                </a:solidFill>
              </a:defRPr>
            </a:pPr>
            <a:r>
              <a:rPr sz="1650" b="1" i="0">
                <a:solidFill>
                  <a:srgbClr val="1B292F"/>
                </a:solidFill>
              </a:rPr>
              <a:t>Use two map clues and one risk to defend your choice.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2930C04-97DC-4971-A6B6-CA58DB683C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43950" y="5657850"/>
            <a:ext cx="245745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A94D2A"/>
                </a:solidFill>
              </a:defRPr>
            </a:pPr>
            <a:r>
              <a:rPr sz="900" b="1" i="0">
                <a:solidFill>
                  <a:srgbClr val="A94D2A"/>
                </a:solidFill>
              </a:rPr>
              <a:t>Handout p. 2</a:t>
            </a:r>
          </a:p>
        </p:txBody>
      </p:sp>
    </p:spTree>
    <p:extLst>
      <p:ext uri="{BB962C8B-B14F-4D97-AF65-F5344CB8AC3E}">
        <p14:creationId xmlns:p14="http://schemas.microsoft.com/office/powerpoint/2010/main" val="119367050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17384A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11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0948a9d84d74083"/>
          <a:srcRect xmlns:a="http://schemas.openxmlformats.org/drawingml/2006/main" l="19352" t="0" r="19352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577215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EC8CDAA-530C-465D-94C6-F5E35AECF1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577215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1191E">
              <a:alpha val="18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F135ADB-F4BA-44CC-8ADE-15E9AD3C92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514350"/>
            <a:ext cx="4000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ZHANG QIAN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8200DA-34F7-43B7-ABF8-E10E2670F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0" y="876300"/>
            <a:ext cx="5143500" cy="895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400" b="1" i="0">
                <a:solidFill>
                  <a:srgbClr val="F5C56A"/>
                </a:solidFill>
              </a:defRPr>
            </a:pPr>
            <a:r>
              <a:rPr sz="5400" b="1" i="0">
                <a:solidFill>
                  <a:srgbClr val="F5C56A"/>
                </a:solidFill>
              </a:rPr>
              <a:t>ENVOY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8D829BA-2221-4591-BD17-2A3143E657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1809750"/>
            <a:ext cx="4762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 i="1">
                <a:solidFill>
                  <a:srgbClr val="FFFFFF"/>
                </a:solidFill>
              </a:defRPr>
            </a:pPr>
            <a:r>
              <a:rPr sz="1650" b="0" i="1">
                <a:solidFill>
                  <a:srgbClr val="FFFFFF"/>
                </a:solidFill>
              </a:rPr>
              <a:t>an official representative sent by a ruler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3D8E205-F744-4BED-B43B-648E2F584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609850"/>
            <a:ext cx="48577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76C3F3F-2823-4049-A422-9F721626B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914650"/>
            <a:ext cx="4857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 i="0">
                <a:solidFill>
                  <a:srgbClr val="FFFFFF"/>
                </a:solidFill>
              </a:defRPr>
            </a:pPr>
            <a:r>
              <a:rPr sz="2325" b="1" i="0">
                <a:solidFill>
                  <a:srgbClr val="FFFFFF"/>
                </a:solidFill>
              </a:rPr>
              <a:t>His mission began with Han diplomacy and security—not a shopping trip.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4BA86FD-A055-4B08-AB94-2965621C7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4324350"/>
            <a:ext cx="4762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E7D6B7"/>
                </a:solidFill>
              </a:defRPr>
            </a:pPr>
            <a:r>
              <a:rPr sz="1800" b="1" i="0">
                <a:solidFill>
                  <a:srgbClr val="E7D6B7"/>
                </a:solidFill>
              </a:rPr>
              <a:t>He traveled, observed, negotiated, and reported what he learned to the Han court.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59DD4F5-F091-49AC-BDE8-AAACDC0DE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5715000"/>
            <a:ext cx="476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125" b="1" i="0">
                <a:solidFill>
                  <a:srgbClr val="F5C56A"/>
                </a:solidFill>
              </a:defRPr>
            </a:pPr>
            <a:r>
              <a:rPr sz="1125" b="1" i="0">
                <a:solidFill>
                  <a:srgbClr val="F5C56A"/>
                </a:solidFill>
              </a:rPr>
              <a:t>NOT: merchant  •  NOT: tourist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9943438-A54D-4A92-B087-103F35D05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44250" y="64770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FFFFFF"/>
                </a:solidFill>
              </a:defRPr>
            </a:pPr>
            <a:r>
              <a:rPr sz="750" b="1" i="0">
                <a:solidFill>
                  <a:srgbClr val="FFFFFF"/>
                </a:solidFill>
              </a:rPr>
              <a:t>07</a:t>
            </a:r>
          </a:p>
        </p:txBody>
      </p:sp>
    </p:spTree>
    <p:extLst>
      <p:ext uri="{BB962C8B-B14F-4D97-AF65-F5344CB8AC3E}">
        <p14:creationId xmlns:p14="http://schemas.microsoft.com/office/powerpoint/2010/main" val="104617250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26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f3a6af46cb44fb2"/>
          <a:srcRect xmlns:a="http://schemas.openxmlformats.org/drawingml/2006/main" l="0" t="7813" r="0" b="7813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</p:spPr>
      </p:pic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3A82342E-7ACB-4948-84E7-72823306F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D2635">
              <a:alpha val="52000"/>
            </a:srgbClr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4094D40-EB9D-41B1-A3AC-49B65860E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0050"/>
            <a:ext cx="590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F4C66B"/>
                </a:solidFill>
              </a:defRPr>
            </a:pPr>
            <a:r>
              <a:rPr sz="975" b="1" i="0">
                <a:solidFill>
                  <a:srgbClr val="F4C66B"/>
                </a:solidFill>
              </a:rPr>
              <a:t>ZHANG QIAN'S FIRST MISSION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D0B71E8-6E9E-467D-BD06-23C7A7FE0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85800"/>
            <a:ext cx="105727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FFFFFF"/>
                </a:solidFill>
              </a:defRPr>
            </a:pPr>
            <a:r>
              <a:rPr sz="2850" b="1" i="0">
                <a:solidFill>
                  <a:srgbClr val="FFFFFF"/>
                </a:solidFill>
              </a:rPr>
              <a:t>It failed—and still changed what the Han knew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D440A87-D9F4-42B3-A0D1-30B6AC723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0E19FF57-C6E3-4388-8507-7245CD910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E4BB799-4C32-491C-8014-DD7631A1C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08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9B7B4E2-A02E-4171-B583-8B1659D18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0">
            <a:off x="1066800" y="3752850"/>
            <a:ext cx="9334500" cy="9525"/>
          </a:xfrm>
          <a:prstGeom xmlns:a="http://schemas.openxmlformats.org/drawingml/2006/main" prst="line">
            <a:avLst/>
          </a:prstGeom>
          <a:noFill xmlns:a="http://schemas.openxmlformats.org/drawingml/2006/main"/>
          <a:ln xmlns:a="http://schemas.openxmlformats.org/drawingml/2006/main" w="47625">
            <a:solidFill>
              <a:srgbClr val="F5C56A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7944B3E-D5B0-4669-893B-7BD67E27E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" y="3562350"/>
            <a:ext cx="381000" cy="381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28575">
            <a:solidFill>
              <a:srgbClr val="FFFFF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BFCE8479-83A0-4C66-958B-5F53BE8AB6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990850"/>
            <a:ext cx="12573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c. 138 BCE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7949C53B-B759-4C7D-BDFC-F57A8B14E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" y="4229100"/>
            <a:ext cx="1695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LEAVES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4933899-5CAE-41C5-992E-4566FA3391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" y="4686300"/>
            <a:ext cx="19621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FFFFFF"/>
                </a:solidFill>
              </a:defRPr>
            </a:pPr>
            <a:r>
              <a:rPr sz="1275" b="0" i="0">
                <a:solidFill>
                  <a:srgbClr val="FFFFFF"/>
                </a:solidFill>
              </a:rPr>
              <a:t>Sent west to seek the Yuezhi.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9C08440-05DE-416D-82C2-6C30F6DC24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3800" y="3562350"/>
            <a:ext cx="381000" cy="381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28575">
            <a:solidFill>
              <a:srgbClr val="FFFFFF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A6EA230-3D3B-429C-AB0F-5D582845B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05200" y="2990850"/>
            <a:ext cx="12573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ON THE WAY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4BB6414-4E6D-4A65-8115-3EBA019A5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81350" y="4229100"/>
            <a:ext cx="1695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CAPTURED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6D8D07D-7845-4E40-A1B1-18FFD61D5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4686300"/>
            <a:ext cx="19621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FFFFFF"/>
                </a:solidFill>
              </a:defRPr>
            </a:pPr>
            <a:r>
              <a:rPr sz="1275" b="0" i="0">
                <a:solidFill>
                  <a:srgbClr val="FFFFFF"/>
                </a:solidFill>
              </a:rPr>
              <a:t>Held by the Xiongnu for years.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63FC19D-158F-443F-AB23-9BF6572AE5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3562350"/>
            <a:ext cx="381000" cy="381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5C56A"/>
          </a:solidFill>
          <a:ln xmlns:a="http://schemas.openxmlformats.org/drawingml/2006/main" w="28575">
            <a:solidFill>
              <a:srgbClr val="FFFFFF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6FA8D79-0B3A-4F47-A28A-48BB91535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2990850"/>
            <a:ext cx="12573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FARTHER WEST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010BCA0-56C9-491D-BA23-D84C34D0D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4229100"/>
            <a:ext cx="1695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OBSERVES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B2B4229-C880-46E7-A6E6-D06DE58A4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0" y="4686300"/>
            <a:ext cx="19621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FFFFFF"/>
                </a:solidFill>
              </a:defRPr>
            </a:pPr>
            <a:r>
              <a:rPr sz="1275" b="0" i="0">
                <a:solidFill>
                  <a:srgbClr val="FFFFFF"/>
                </a:solidFill>
              </a:rPr>
              <a:t>Learns about peoples and routes.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7F99A02-FF1E-49F3-A2D1-A2C1F05F1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67800" y="3562350"/>
            <a:ext cx="381000" cy="3810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28575">
            <a:solidFill>
              <a:srgbClr val="FFFFFF"/>
            </a:solidFill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6B173E8-194B-4DC8-8255-12D856C80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39200" y="2990850"/>
            <a:ext cx="12573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050" b="1" i="0">
                <a:solidFill>
                  <a:srgbClr val="F5C56A"/>
                </a:solidFill>
              </a:defRPr>
            </a:pPr>
            <a:r>
              <a:rPr sz="1050" b="1" i="0">
                <a:solidFill>
                  <a:srgbClr val="F5C56A"/>
                </a:solidFill>
              </a:rPr>
              <a:t>c. 126 BCE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2E85FBF8-5C5B-459F-803F-1B10BD567C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15350" y="4229100"/>
            <a:ext cx="16954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RETURNS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81EB12C-C437-472F-BBDA-4D093B5DFB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4686300"/>
            <a:ext cx="1962150" cy="723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275" b="0" i="0">
                <a:solidFill>
                  <a:srgbClr val="FFFFFF"/>
                </a:solidFill>
              </a:defRPr>
            </a:pPr>
            <a:r>
              <a:rPr sz="1275" b="0" i="0">
                <a:solidFill>
                  <a:srgbClr val="FFFFFF"/>
                </a:solidFill>
              </a:rPr>
              <a:t>Reports to the Han court.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698BF98-E555-4152-8651-A55DE5A90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5791200"/>
            <a:ext cx="7810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1" i="0">
                <a:solidFill>
                  <a:srgbClr val="FFFFFF"/>
                </a:solidFill>
              </a:defRPr>
            </a:pPr>
            <a:r>
              <a:rPr sz="1800" b="1" i="0">
                <a:solidFill>
                  <a:srgbClr val="FFFFFF"/>
                </a:solidFill>
              </a:rPr>
              <a:t>Failure to secure the alliance ≠ failure to produce knowledge</a:t>
            </a:r>
          </a:p>
        </p:txBody>
      </p:sp>
    </p:spTree>
    <p:extLst>
      <p:ext uri="{BB962C8B-B14F-4D97-AF65-F5344CB8AC3E}">
        <p14:creationId xmlns:p14="http://schemas.microsoft.com/office/powerpoint/2010/main" val="1707485240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E8D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E798A11-8AC6-487B-AA81-024300E789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524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A94D2A"/>
          </a:solidFill>
          <a:ln xmlns:a="http://schemas.openxmlformats.org/drawingml/2006/main" w="0">
            <a:noFill/>
            <a:prstDash val="solid"/>
          </a:ln>
        </p:spPr>
      </p:sp>
      <p:pic>
        <p:nvPicPr>
          <p:cNvPr id="15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a39a191ec82c479e"/>
          <a:srcRect xmlns:a="http://schemas.openxmlformats.org/drawingml/2006/main" l="29714" t="0" r="29714" b="0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09600" y="514350"/>
            <a:ext cx="3638550" cy="5829300"/>
          </a:xfrm>
          <a:prstGeom xmlns:a="http://schemas.openxmlformats.org/drawingml/2006/main" prst="rect">
            <a:avLst/>
          </a:prstGeom>
        </p:spPr>
      </p:pic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272F26C-B790-4FD3-BBCD-2062754A21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57650" y="514350"/>
            <a:ext cx="7524750" cy="5829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DF6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A1B49D3-C529-4A16-A96F-81934CE80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838200"/>
            <a:ext cx="3238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975" b="1" i="0">
                <a:solidFill>
                  <a:srgbClr val="A94D2A"/>
                </a:solidFill>
              </a:defRPr>
            </a:pPr>
            <a:r>
              <a:rPr sz="975" b="1" i="0">
                <a:solidFill>
                  <a:srgbClr val="A94D2A"/>
                </a:solidFill>
              </a:rPr>
              <a:t>PRIMARY-SOURCE LAB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70FDC29-56B2-4822-9E60-AD3698E092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1181100"/>
            <a:ext cx="6191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1B292F"/>
                </a:solidFill>
              </a:defRPr>
            </a:pPr>
            <a:r>
              <a:rPr sz="2850" b="1" i="0">
                <a:solidFill>
                  <a:srgbClr val="1B292F"/>
                </a:solidFill>
              </a:rPr>
              <a:t>What did the Han court learn?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3B133F77-1B05-4FFF-B4CE-2501005F2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1943100"/>
            <a:ext cx="65341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58A3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EF56034-1F9C-4623-8928-B81BF0FF3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2266950"/>
            <a:ext cx="5334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0" i="1">
                <a:solidFill>
                  <a:srgbClr val="5E625F"/>
                </a:solidFill>
              </a:defRPr>
            </a:pPr>
            <a:r>
              <a:rPr sz="1050" b="0" i="1">
                <a:solidFill>
                  <a:srgbClr val="5E625F"/>
                </a:solidFill>
              </a:rPr>
              <a:t>Adapted from the History of the Former Han: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DA82D80-5BA0-4D1A-B7D2-68224B3BD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24400" y="2724150"/>
            <a:ext cx="58483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0" i="1">
                <a:solidFill>
                  <a:srgbClr val="17384A"/>
                </a:solidFill>
              </a:defRPr>
            </a:pPr>
            <a:r>
              <a:rPr sz="2250" b="0" i="1">
                <a:solidFill>
                  <a:srgbClr val="17384A"/>
                </a:solidFill>
              </a:rPr>
              <a:t>“The envoy reported on distant states, their products, and the routes between them.”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67BE4FF-015E-4ADA-9A53-B0C1003718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4591050"/>
            <a:ext cx="2095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A94D2A"/>
                </a:solidFill>
              </a:defRPr>
            </a:pPr>
            <a:r>
              <a:rPr sz="1050" b="1" i="0">
                <a:solidFill>
                  <a:srgbClr val="A94D2A"/>
                </a:solidFill>
              </a:rPr>
              <a:t>MARK THE TEXT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6E97BB3-28F8-467D-BF96-81944E248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4953000"/>
            <a:ext cx="6191250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1" i="0">
                <a:solidFill>
                  <a:srgbClr val="1B292F"/>
                </a:solidFill>
              </a:defRPr>
            </a:pPr>
            <a:r>
              <a:rPr sz="1575" b="1" i="0">
                <a:solidFill>
                  <a:srgbClr val="1B292F"/>
                </a:solidFill>
              </a:rPr>
              <a:t>Underline what Zhang Qian learned.</a:t>
            </a:r>
          </a:p>
          <a:p xmlns:a="http://schemas.openxmlformats.org/drawingml/2006/main">
            <a:pPr algn="l">
              <a:defRPr sz="1575" b="1" i="0">
                <a:solidFill>
                  <a:srgbClr val="1B292F"/>
                </a:solidFill>
              </a:defRPr>
            </a:pPr>
            <a:r>
              <a:rPr sz="1575" b="1" i="0">
                <a:solidFill>
                  <a:srgbClr val="1B292F"/>
                </a:solidFill>
              </a:rPr>
              <a:t>Circle who would value that information.</a:t>
            </a:r>
          </a:p>
          <a:p xmlns:a="http://schemas.openxmlformats.org/drawingml/2006/main">
            <a:pPr algn="l">
              <a:defRPr sz="1575" b="1" i="0">
                <a:solidFill>
                  <a:srgbClr val="1B292F"/>
                </a:solidFill>
              </a:defRPr>
            </a:pPr>
            <a:r>
              <a:rPr sz="1575" b="1" i="0">
                <a:solidFill>
                  <a:srgbClr val="1B292F"/>
                </a:solidFill>
              </a:rPr>
              <a:t>Box one word that needs context.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3CBE404-31EF-4DC8-8276-0A7707E1BF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6553200"/>
            <a:ext cx="22860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THE SILK ROADS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C39D82D-FD27-4A3E-85B8-24927FF13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6553200"/>
            <a:ext cx="2095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CORE • 60 MIN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82C345B-F7C4-4761-986C-875119836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163300" y="6553200"/>
            <a:ext cx="4191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r">
              <a:defRPr sz="750" b="1" i="0">
                <a:solidFill>
                  <a:srgbClr val="5E625F"/>
                </a:solidFill>
              </a:defRPr>
            </a:pPr>
            <a:r>
              <a:rPr sz="750" b="1" i="0">
                <a:solidFill>
                  <a:srgbClr val="5E625F"/>
                </a:solidFill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40966300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2026-09-03T08:14:46.2860000Z</dcterms:created>
  <dcterms:modified xsi:type="dcterms:W3CDTF">2026-09-03T08:14:46.2860000Z</dcterms:modified>
</coreProperties>
</file>