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a5b5f385d36432f" /><Relationship Type="http://schemas.openxmlformats.org/officeDocument/2006/relationships/extended-properties" Target="/docProps/app.xml" Id="Rc759f5536acc4db6" /><Relationship Type="http://schemas.openxmlformats.org/officeDocument/2006/relationships/officeDocument" Target="/ppt/presentation.xml" Id="R51831c780c90471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9299050e15f4128"/>
  </p:sldMasterIdLst>
  <p:notesMasterIdLst>
    <p:notesMasterId xmlns:r="http://schemas.openxmlformats.org/officeDocument/2006/relationships" r:id="R42dc588b767246ef"/>
  </p:notesMasterIdLst>
  <p:sldIdLst>
    <p:sldId xmlns:r="http://schemas.openxmlformats.org/officeDocument/2006/relationships" id="256" r:id="R03e2b8d988154198"/>
    <p:sldId xmlns:r="http://schemas.openxmlformats.org/officeDocument/2006/relationships" id="257" r:id="Rb4ceb9d5039740b9"/>
    <p:sldId xmlns:r="http://schemas.openxmlformats.org/officeDocument/2006/relationships" id="258" r:id="R1a5ddda397e14cef"/>
    <p:sldId xmlns:r="http://schemas.openxmlformats.org/officeDocument/2006/relationships" id="259" r:id="Rb548b2dd98ce41fd"/>
    <p:sldId xmlns:r="http://schemas.openxmlformats.org/officeDocument/2006/relationships" id="260" r:id="R31fd7b7f923c4930"/>
    <p:sldId xmlns:r="http://schemas.openxmlformats.org/officeDocument/2006/relationships" id="261" r:id="Re03109649db64976"/>
    <p:sldId xmlns:r="http://schemas.openxmlformats.org/officeDocument/2006/relationships" id="262" r:id="Re6f1fe6a9a8b410d"/>
    <p:sldId xmlns:r="http://schemas.openxmlformats.org/officeDocument/2006/relationships" id="263" r:id="Ra0e7d6458976476b"/>
    <p:sldId xmlns:r="http://schemas.openxmlformats.org/officeDocument/2006/relationships" id="264" r:id="R77bee74d70f84a3d"/>
    <p:sldId xmlns:r="http://schemas.openxmlformats.org/officeDocument/2006/relationships" id="265" r:id="Rc341412402834f5a"/>
    <p:sldId xmlns:r="http://schemas.openxmlformats.org/officeDocument/2006/relationships" id="266" r:id="Re2d16e49a7ea422b"/>
    <p:sldId xmlns:r="http://schemas.openxmlformats.org/officeDocument/2006/relationships" id="267" r:id="R5871560b54174be1"/>
    <p:sldId xmlns:r="http://schemas.openxmlformats.org/officeDocument/2006/relationships" id="268" r:id="R974cf5d0a093475b"/>
    <p:sldId xmlns:r="http://schemas.openxmlformats.org/officeDocument/2006/relationships" id="269" r:id="Rad376bd25c0b4d03"/>
    <p:sldId xmlns:r="http://schemas.openxmlformats.org/officeDocument/2006/relationships" id="270" r:id="Re81f41fb702441f8"/>
    <p:sldId xmlns:r="http://schemas.openxmlformats.org/officeDocument/2006/relationships" id="271" r:id="Ra52a618b18d94a7d"/>
    <p:sldId xmlns:r="http://schemas.openxmlformats.org/officeDocument/2006/relationships" id="272" r:id="Rd31992f072404fb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99991ef5d074fbd" /><Relationship Type="http://schemas.openxmlformats.org/officeDocument/2006/relationships/slideMaster" Target="/ppt/slideMasters/slideMaster1.xml" Id="R99299050e15f4128" /><Relationship Type="http://schemas.openxmlformats.org/officeDocument/2006/relationships/notesMaster" Target="/ppt/notesMasters/notesMaster1.xml" Id="R42dc588b767246ef" /><Relationship Type="http://schemas.openxmlformats.org/officeDocument/2006/relationships/presProps" Target="/ppt/presProps.xml" Id="R51b0ad00d95b4aa4" /><Relationship Type="http://schemas.openxmlformats.org/officeDocument/2006/relationships/tableStyles" Target="/ppt/tableStyles.xml" Id="Ref2d5bc618c94648" /><Relationship Type="http://schemas.openxmlformats.org/officeDocument/2006/relationships/slide" Target="/ppt/slides/slide1.xml" Id="R03e2b8d988154198" /><Relationship Type="http://schemas.openxmlformats.org/officeDocument/2006/relationships/slide" Target="/ppt/slides/slide2.xml" Id="Rb4ceb9d5039740b9" /><Relationship Type="http://schemas.openxmlformats.org/officeDocument/2006/relationships/slide" Target="/ppt/slides/slide3.xml" Id="R1a5ddda397e14cef" /><Relationship Type="http://schemas.openxmlformats.org/officeDocument/2006/relationships/slide" Target="/ppt/slides/slide4.xml" Id="Rb548b2dd98ce41fd" /><Relationship Type="http://schemas.openxmlformats.org/officeDocument/2006/relationships/slide" Target="/ppt/slides/slide5.xml" Id="R31fd7b7f923c4930" /><Relationship Type="http://schemas.openxmlformats.org/officeDocument/2006/relationships/slide" Target="/ppt/slides/slide6.xml" Id="Re03109649db64976" /><Relationship Type="http://schemas.openxmlformats.org/officeDocument/2006/relationships/slide" Target="/ppt/slides/slide7.xml" Id="Re6f1fe6a9a8b410d" /><Relationship Type="http://schemas.openxmlformats.org/officeDocument/2006/relationships/slide" Target="/ppt/slides/slide8.xml" Id="Ra0e7d6458976476b" /><Relationship Type="http://schemas.openxmlformats.org/officeDocument/2006/relationships/slide" Target="/ppt/slides/slide9.xml" Id="R77bee74d70f84a3d" /><Relationship Type="http://schemas.openxmlformats.org/officeDocument/2006/relationships/slide" Target="/ppt/slides/slide10.xml" Id="Rc341412402834f5a" /><Relationship Type="http://schemas.openxmlformats.org/officeDocument/2006/relationships/slide" Target="/ppt/slides/slide11.xml" Id="Re2d16e49a7ea422b" /><Relationship Type="http://schemas.openxmlformats.org/officeDocument/2006/relationships/slide" Target="/ppt/slides/slide12.xml" Id="R5871560b54174be1" /><Relationship Type="http://schemas.openxmlformats.org/officeDocument/2006/relationships/slide" Target="/ppt/slides/slide13.xml" Id="R974cf5d0a093475b" /><Relationship Type="http://schemas.openxmlformats.org/officeDocument/2006/relationships/slide" Target="/ppt/slides/slide14.xml" Id="Rad376bd25c0b4d03" /><Relationship Type="http://schemas.openxmlformats.org/officeDocument/2006/relationships/slide" Target="/ppt/slides/slide15.xml" Id="Re81f41fb702441f8" /><Relationship Type="http://schemas.openxmlformats.org/officeDocument/2006/relationships/slide" Target="/ppt/slides/slide16.xml" Id="Ra52a618b18d94a7d" /><Relationship Type="http://schemas.openxmlformats.org/officeDocument/2006/relationships/slide" Target="/ppt/slides/slide17.xml" Id="Rd31992f072404fb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d1afb0991d34da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a6980168bb64bbe" /><Relationship Type="http://schemas.openxmlformats.org/officeDocument/2006/relationships/notesMaster" Target="/ppt/notesMasters/notesMaster1.xml" Id="Ra21925cdae6645dc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4863af8da0a47e4" /><Relationship Type="http://schemas.openxmlformats.org/officeDocument/2006/relationships/notesMaster" Target="/ppt/notesMasters/notesMaster1.xml" Id="Re235fe6d314249a3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1aeffa31e4f49b2" /><Relationship Type="http://schemas.openxmlformats.org/officeDocument/2006/relationships/notesMaster" Target="/ppt/notesMasters/notesMaster1.xml" Id="R047fe45066b24ba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38d505603914ff7" /><Relationship Type="http://schemas.openxmlformats.org/officeDocument/2006/relationships/notesMaster" Target="/ppt/notesMasters/notesMaster1.xml" Id="R22d9bb10df284dec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2375705d6f745f5" /><Relationship Type="http://schemas.openxmlformats.org/officeDocument/2006/relationships/notesMaster" Target="/ppt/notesMasters/notesMaster1.xml" Id="Rdb11d0d89cc148ff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ce2270b911449d3" /><Relationship Type="http://schemas.openxmlformats.org/officeDocument/2006/relationships/notesMaster" Target="/ppt/notesMasters/notesMaster1.xml" Id="Rf3b9de96d24d423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5a503233cd64cf3" /><Relationship Type="http://schemas.openxmlformats.org/officeDocument/2006/relationships/notesMaster" Target="/ppt/notesMasters/notesMaster1.xml" Id="R92d98b00b5234586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fc1e2789414a4125" /><Relationship Type="http://schemas.openxmlformats.org/officeDocument/2006/relationships/notesMaster" Target="/ppt/notesMasters/notesMaster1.xml" Id="Rd4bd9228ee6e464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e527b73f0e414143" /><Relationship Type="http://schemas.openxmlformats.org/officeDocument/2006/relationships/notesMaster" Target="/ppt/notesMasters/notesMaster1.xml" Id="R0272d1cfed28456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f505eae1eaf4489" /><Relationship Type="http://schemas.openxmlformats.org/officeDocument/2006/relationships/notesMaster" Target="/ppt/notesMasters/notesMaster1.xml" Id="Ra6c06a563f19489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5344ce0b575490a" /><Relationship Type="http://schemas.openxmlformats.org/officeDocument/2006/relationships/notesMaster" Target="/ppt/notesMasters/notesMaster1.xml" Id="R8b139f5cb93c40c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247b68cac9d470c" /><Relationship Type="http://schemas.openxmlformats.org/officeDocument/2006/relationships/notesMaster" Target="/ppt/notesMasters/notesMaster1.xml" Id="Rd59753172999456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cb94c45caef4eb9" /><Relationship Type="http://schemas.openxmlformats.org/officeDocument/2006/relationships/notesMaster" Target="/ppt/notesMasters/notesMaster1.xml" Id="R8266749ffc374d5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6896197ad2c40c0" /><Relationship Type="http://schemas.openxmlformats.org/officeDocument/2006/relationships/notesMaster" Target="/ppt/notesMasters/notesMaster1.xml" Id="R9a3b1340b73642f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d76157a40404c42" /><Relationship Type="http://schemas.openxmlformats.org/officeDocument/2006/relationships/notesMaster" Target="/ppt/notesMasters/notesMaster1.xml" Id="R35428a4361c3402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172e770bbf347ae" /><Relationship Type="http://schemas.openxmlformats.org/officeDocument/2006/relationships/notesMaster" Target="/ppt/notesMasters/notesMaster1.xml" Id="R0fc3fc8ad1514f1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acddef692ad4eec" /><Relationship Type="http://schemas.openxmlformats.org/officeDocument/2006/relationships/notesMaster" Target="/ppt/notesMasters/notesMaster1.xml" Id="R0de18f15eca940d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1: Chinese Inventions That Changed the World</a:t>
            </a:r>
          </a:p>
          <a:p xmlns:a="http://schemas.openxmlformats.org/drawingml/2006/main">
            <a:r>
              <a:t>Phase: Launch</a:t>
            </a:r>
          </a:p>
          <a:p xmlns:a="http://schemas.openxmlformats.org/drawingml/2006/main">
            <a:r>
              <a:t>60-minute time: 0.5 minute(s).</a:t>
            </a:r>
          </a:p>
          <a:p xmlns:a="http://schemas.openxmlformats.org/drawingml/2006/main">
            <a:r>
              <a:t>Materials: Projector only.</a:t>
            </a:r>
          </a:p>
          <a:p xmlns:a="http://schemas.openxmlformats.org/drawingml/2006/main">
            <a:r>
              <a:t>Teaching focus: Introduce the core question. Do not begin a ranking task.</a:t>
            </a:r>
          </a:p>
          <a:p xmlns:a="http://schemas.openxmlformats.org/drawingml/2006/main">
            <a:r>
              <a:t>Ask: Read the core question aloud.</a:t>
            </a:r>
          </a:p>
          <a:p xmlns:a="http://schemas.openxmlformats.org/drawingml/2006/main">
            <a:r>
              <a:t>Expected response: Students prepare to explain changes in people’s lives.</a:t>
            </a:r>
          </a:p>
          <a:p xmlns:a="http://schemas.openxmlformats.org/drawingml/2006/main">
            <a:r>
              <a:t>Common misunderstanding: The lesson is not asking for one winning invention.</a:t>
            </a:r>
          </a:p>
          <a:p xmlns:a="http://schemas.openxmlformats.org/drawingml/2006/main">
            <a:r>
              <a:t>Transition: Look at the next image and imagine what is missing.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S04: https://idp.bl.uk/blog/the-diamond-sutra/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10: Which printing method fits each job?</a:t>
            </a:r>
          </a:p>
          <a:p xmlns:a="http://schemas.openxmlformats.org/drawingml/2006/main">
            <a:r>
              <a:t>Phase: One seated group task</a:t>
            </a:r>
          </a:p>
          <a:p xmlns:a="http://schemas.openxmlformats.org/drawingml/2006/main">
            <a:r>
              <a:t>60-minute time: 2 minute(s).</a:t>
            </a:r>
          </a:p>
          <a:p xmlns:a="http://schemas.openxmlformats.org/drawingml/2006/main">
            <a:r>
              <a:t>Materials: Group Evidence and Scenarios pp.1–2; one set per group.</a:t>
            </a:r>
          </a:p>
          <a:p xmlns:a="http://schemas.openxmlformats.org/drawingml/2006/main">
            <a:r>
              <a:t>Teaching focus: Assign reader, recorder, and speaker at seats. Read both exact conditions before choosing.</a:t>
            </a:r>
          </a:p>
          <a:p xmlns:a="http://schemas.openxmlformats.org/drawingml/2006/main">
            <a:r>
              <a:t>Ask: What stays the same in A? What must change in B?</a:t>
            </a:r>
          </a:p>
          <a:p xmlns:a="http://schemas.openxmlformats.org/drawingml/2006/main">
            <a:r>
              <a:t>Expected response: A repeats the identical page and preserves the old block; B changes selected text using separate pieces.</a:t>
            </a:r>
          </a:p>
          <a:p xmlns:a="http://schemas.openxmlformats.org/drawingml/2006/main">
            <a:r>
              <a:t>Common misunderstanding: There is no single best method for every job.</a:t>
            </a:r>
          </a:p>
          <a:p xmlns:a="http://schemas.openxmlformats.org/drawingml/2006/main">
            <a:r>
              <a:t>Transition: Start with the saved whole-page block.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11: Scenario A — reuse the saved whole page</a:t>
            </a:r>
          </a:p>
          <a:p xmlns:a="http://schemas.openxmlformats.org/drawingml/2006/main">
            <a:r>
              <a:t>Phase: One seated group task</a:t>
            </a:r>
          </a:p>
          <a:p xmlns:a="http://schemas.openxmlformats.org/drawingml/2006/main">
            <a:r>
              <a:t>60-minute time: 5 minute(s).</a:t>
            </a:r>
          </a:p>
          <a:p xmlns:a="http://schemas.openxmlformats.org/drawingml/2006/main">
            <a:r>
              <a:t>Materials: Group G-A1; Handout H2-Q4.</a:t>
            </a:r>
          </a:p>
          <a:p xmlns:a="http://schemas.openxmlformats.org/drawingml/2006/main">
            <a:r>
              <a:t>Teaching focus: Students connect the identical page and preserved block to reuse.</a:t>
            </a:r>
          </a:p>
          <a:p xmlns:a="http://schemas.openxmlformats.org/drawingml/2006/main">
            <a:r>
              <a:t>Ask: Why is reusing the saved block valuable in this exact situation?</a:t>
            </a:r>
          </a:p>
          <a:p xmlns:a="http://schemas.openxmlformats.org/drawingml/2006/main">
            <a:r>
              <a:t>Expected response: The page is already arranged and carved, so it can be inked and used again for the same page.</a:t>
            </a:r>
          </a:p>
          <a:p xmlns:a="http://schemas.openxmlformats.org/drawingml/2006/main">
            <a:r>
              <a:t>Common misunderstanding: This conclusion depends on the block surviving and the page being identical.</a:t>
            </a:r>
          </a:p>
          <a:p xmlns:a="http://schemas.openxmlformats.org/drawingml/2006/main">
            <a:r>
              <a:t>Transition: Now change the job condition.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12: Scenario B — change selected pieces</a:t>
            </a:r>
          </a:p>
          <a:p xmlns:a="http://schemas.openxmlformats.org/drawingml/2006/main">
            <a:r>
              <a:t>Phase: One seated group task</a:t>
            </a:r>
          </a:p>
          <a:p xmlns:a="http://schemas.openxmlformats.org/drawingml/2006/main">
            <a:r>
              <a:t>60-minute time: 5 minute(s).</a:t>
            </a:r>
          </a:p>
          <a:p xmlns:a="http://schemas.openxmlformats.org/drawingml/2006/main">
            <a:r>
              <a:t>Materials: Group G-B1; Handout H2-Q5.</a:t>
            </a:r>
          </a:p>
          <a:p xmlns:a="http://schemas.openxmlformats.org/drawingml/2006/main">
            <a:r>
              <a:t>Teaching focus: Students identify the exact pieces to move or replace in a simplified teaching model.</a:t>
            </a:r>
          </a:p>
          <a:p xmlns:a="http://schemas.openxmlformats.org/drawingml/2006/main">
            <a:r>
              <a:t>Ask: Which pieces change, and what does that show about the method?</a:t>
            </a:r>
          </a:p>
          <a:p xmlns:a="http://schemas.openxmlformats.org/drawingml/2006/main">
            <a:r>
              <a:t>Expected response: Only the selected pieces need to move or be replaced; separate pieces can be rearranged for changed text.</a:t>
            </a:r>
          </a:p>
          <a:p xmlns:a="http://schemas.openxmlformats.org/drawingml/2006/main">
            <a:r>
              <a:t>Common misunderstanding: Actual type is mirror-reversed; English letters here are a simplified teaching model.</a:t>
            </a:r>
          </a:p>
          <a:p xmlns:a="http://schemas.openxmlformats.org/drawingml/2006/main">
            <a:r>
              <a:t>Transition: Prepare one condition, method, and reason for sharing.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13: Share the condition, method, and reason</a:t>
            </a:r>
          </a:p>
          <a:p xmlns:a="http://schemas.openxmlformats.org/drawingml/2006/main">
            <a:r>
              <a:t>Phase: Share</a:t>
            </a:r>
          </a:p>
          <a:p xmlns:a="http://schemas.openxmlformats.org/drawingml/2006/main">
            <a:r>
              <a:t>60-minute time: 3 minute(s).</a:t>
            </a:r>
          </a:p>
          <a:p xmlns:a="http://schemas.openxmlformats.org/drawingml/2006/main">
            <a:r>
              <a:t>Materials: Group G-C1; pencils.</a:t>
            </a:r>
          </a:p>
          <a:p xmlns:a="http://schemas.openxmlformats.org/drawingml/2006/main">
            <a:r>
              <a:t>Teaching focus: Two groups report for about 45 seconds each. Everyone listens for condition, method, and reason.</a:t>
            </a:r>
          </a:p>
          <a:p xmlns:a="http://schemas.openxmlformats.org/drawingml/2006/main">
            <a:r>
              <a:t>Ask: Does the reason match the exact job condition?</a:t>
            </a:r>
          </a:p>
          <a:p xmlns:a="http://schemas.openxmlformats.org/drawingml/2006/main">
            <a:r>
              <a:t>Expected response: A strong report names identical page/saved block or selected text changes/separate pieces.</a:t>
            </a:r>
          </a:p>
          <a:p xmlns:a="http://schemas.openxmlformats.org/drawingml/2006/main">
            <a:r>
              <a:t>Common misunderstanding: A method name alone is not an explanation.</a:t>
            </a:r>
          </a:p>
          <a:p xmlns:a="http://schemas.openxmlformats.org/drawingml/2006/main">
            <a:r>
              <a:t>Transition: Write your own explanation without group help.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14: Explain one change in three sentences</a:t>
            </a:r>
          </a:p>
          <a:p xmlns:a="http://schemas.openxmlformats.org/drawingml/2006/main">
            <a:r>
              <a:t>Phase: Independent explanation</a:t>
            </a:r>
          </a:p>
          <a:p xmlns:a="http://schemas.openxmlformats.org/drawingml/2006/main">
            <a:r>
              <a:t>60-minute time: 5 minute(s).</a:t>
            </a:r>
          </a:p>
          <a:p xmlns:a="http://schemas.openxmlformats.org/drawingml/2006/main">
            <a:r>
              <a:t>Materials: Handout H2-Q6.</a:t>
            </a:r>
          </a:p>
          <a:p xmlns:a="http://schemas.openxmlformats.org/drawingml/2006/main">
            <a:r>
              <a:t>Teaching focus: Each student writes one change, one evidence detail, and why it mattered.</a:t>
            </a:r>
          </a:p>
          <a:p xmlns:a="http://schemas.openxmlformats.org/drawingml/2006/main">
            <a:r>
              <a:t>Ask: Can a reader see the change, detail, and explanation?</a:t>
            </a:r>
          </a:p>
          <a:p xmlns:a="http://schemas.openxmlformats.org/drawingml/2006/main">
            <a:r>
              <a:t>Expected response: Three connected sentences using one lesson detail.</a:t>
            </a:r>
          </a:p>
          <a:p xmlns:a="http://schemas.openxmlformats.org/drawingml/2006/main">
            <a:r>
              <a:t>Common misunderstanding: One relevant detail is enough; students do not need a counterargument or two sources.</a:t>
            </a:r>
          </a:p>
          <a:p xmlns:a="http://schemas.openxmlformats.org/drawingml/2006/main">
            <a:r>
              <a:t>Transition: Keep the same precise thinking for the exit questions.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S01: https://paper.gatech.edu/early-papermaking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S04: https://idp.bl.uk/blog/the-diamond-sutra/</a:t>
            </a:r>
          </a:p>
          <a:p xmlns:a="http://schemas.openxmlformats.org/drawingml/2006/main">
            <a:r>
              <a:t>S05: https://afe.easia.columbia.edu/songdynasty-module/tech-compass.html</a:t>
            </a:r>
          </a:p>
          <a:p xmlns:a="http://schemas.openxmlformats.org/drawingml/2006/main">
            <a:r>
              <a:t>S06: https://afe.easia.columbia.edu/songdynasty-module/tech-gunpowder.html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15: Exit check — three short questions</a:t>
            </a:r>
          </a:p>
          <a:p xmlns:a="http://schemas.openxmlformats.org/drawingml/2006/main">
            <a:r>
              <a:t>Phase: Exit</a:t>
            </a:r>
          </a:p>
          <a:p xmlns:a="http://schemas.openxmlformats.org/drawingml/2006/main">
            <a:r>
              <a:t>60-minute time: 4 minute(s).</a:t>
            </a:r>
          </a:p>
          <a:p xmlns:a="http://schemas.openxmlformats.org/drawingml/2006/main">
            <a:r>
              <a:t>Materials: Exit Quiz v2; one per student.</a:t>
            </a:r>
          </a:p>
          <a:p xmlns:a="http://schemas.openxmlformats.org/drawingml/2006/main">
            <a:r>
              <a:t>Teaching focus: Students work independently. Collect before the last minute.</a:t>
            </a:r>
          </a:p>
          <a:p xmlns:a="http://schemas.openxmlformats.org/drawingml/2006/main">
            <a:r>
              <a:t>Ask: Answer E1–E3 using the lesson evidence.</a:t>
            </a:r>
          </a:p>
          <a:p xmlns:a="http://schemas.openxmlformats.org/drawingml/2006/main">
            <a:r>
              <a:t>Expected response: A basic function, a paper/printing distinction, and an evidence-based explanation.</a:t>
            </a:r>
          </a:p>
          <a:p xmlns:a="http://schemas.openxmlformats.org/drawingml/2006/main">
            <a:r>
              <a:t>Common misunderstanding: This is a short learning check, not a ranking.</a:t>
            </a:r>
          </a:p>
          <a:p xmlns:a="http://schemas.openxmlformats.org/drawingml/2006/main">
            <a:r>
              <a:t>Transition: Return to the core question.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No external source required on this instruction/check slide.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16: How did these inventions change people’s lives?</a:t>
            </a:r>
          </a:p>
          <a:p xmlns:a="http://schemas.openxmlformats.org/drawingml/2006/main">
            <a:r>
              <a:t>Phase: Close</a:t>
            </a:r>
          </a:p>
          <a:p xmlns:a="http://schemas.openxmlformats.org/drawingml/2006/main">
            <a:r>
              <a:t>60-minute time: 1 minute(s).</a:t>
            </a:r>
          </a:p>
          <a:p xmlns:a="http://schemas.openxmlformats.org/drawingml/2006/main">
            <a:r>
              <a:t>Materials: Projector only.</a:t>
            </a:r>
          </a:p>
          <a:p xmlns:a="http://schemas.openxmlformats.org/drawingml/2006/main">
            <a:r>
              <a:t>Teaching focus: Elicit one concise whole-class answer that can include different inventions.</a:t>
            </a:r>
          </a:p>
          <a:p xmlns:a="http://schemas.openxmlformats.org/drawingml/2006/main">
            <a:r>
              <a:t>Ask: Complete: These inventions changed lives by …</a:t>
            </a:r>
          </a:p>
          <a:p xmlns:a="http://schemas.openxmlformats.org/drawingml/2006/main">
            <a:r>
              <a:t>Expected response: They helped people record, copy, navigate, celebrate, fight, or organize knowledge in new ways.</a:t>
            </a:r>
          </a:p>
          <a:p xmlns:a="http://schemas.openxmlformats.org/drawingml/2006/main">
            <a:r>
              <a:t>Common misunderstanding: Different uses produced different benefits and harms.</a:t>
            </a:r>
          </a:p>
          <a:p xmlns:a="http://schemas.openxmlformats.org/drawingml/2006/main">
            <a:r>
              <a:t>Transition: Lesson ends.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S01: https://paper.gatech.edu/early-papermaking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S05: https://afe.easia.columbia.edu/songdynasty-module/tech-compass.html</a:t>
            </a:r>
          </a:p>
          <a:p xmlns:a="http://schemas.openxmlformats.org/drawingml/2006/main">
            <a:r>
              <a:t>S06: https://afe.easia.columbia.edu/songdynasty-module/tech-gunpowder.html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17: Teacher reference</a:t>
            </a:r>
          </a:p>
          <a:p xmlns:a="http://schemas.openxmlformats.org/drawingml/2006/main">
            <a:r>
              <a:t>Phase: Teacher reference</a:t>
            </a:r>
          </a:p>
          <a:p xmlns:a="http://schemas.openxmlformats.org/drawingml/2006/main">
            <a:r>
              <a:t>60-minute time: 0 minute(s).</a:t>
            </a:r>
          </a:p>
          <a:p xmlns:a="http://schemas.openxmlformats.org/drawingml/2006/main">
            <a:r>
              <a:t>Materials: Sources and Image Use v2; Teacher Guide v2.</a:t>
            </a:r>
          </a:p>
          <a:p xmlns:a="http://schemas.openxmlformats.org/drawingml/2006/main">
            <a:r>
              <a:t>Teaching focus: Keep historical qualifications and complete source details with the teacher files.</a:t>
            </a:r>
          </a:p>
          <a:p xmlns:a="http://schemas.openxmlformats.org/drawingml/2006/main">
            <a:r>
              <a:t>Ask: Not shown during timed instruction.</a:t>
            </a:r>
          </a:p>
          <a:p xmlns:a="http://schemas.openxmlformats.org/drawingml/2006/main">
            <a:r>
              <a:t>Expected response: Teacher uses the guide for notes and answers.</a:t>
            </a:r>
          </a:p>
          <a:p xmlns:a="http://schemas.openxmlformats.org/drawingml/2006/main">
            <a:r>
              <a:t>Common misunderstanding: Image dates and written-record dates do not automatically equal invention dates.</a:t>
            </a:r>
          </a:p>
          <a:p xmlns:a="http://schemas.openxmlformats.org/drawingml/2006/main">
            <a:r>
              <a:t>Transition: None.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S01: https://paper.gatech.edu/early-papermaking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S04: https://idp.bl.uk/blog/the-diamond-sutra/</a:t>
            </a:r>
          </a:p>
          <a:p xmlns:a="http://schemas.openxmlformats.org/drawingml/2006/main">
            <a:r>
              <a:t>S05: https://afe.easia.columbia.edu/songdynasty-module/tech-compass.html</a:t>
            </a:r>
          </a:p>
          <a:p xmlns:a="http://schemas.openxmlformats.org/drawingml/2006/main">
            <a:r>
              <a:t>S06: https://afe.easia.columbia.edu/songdynasty-module/tech-gunpowder.html</a:t>
            </a:r>
          </a:p>
          <a:p xmlns:a="http://schemas.openxmlformats.org/drawingml/2006/main">
            <a:r>
              <a:t>S07: https://airandspace.si.edu/stories/editorial/first-fireworks-origins-rocket</a:t>
            </a:r>
          </a:p>
          <a:p xmlns:a="http://schemas.openxmlformats.org/drawingml/2006/main">
            <a:r>
              <a:t>S13: https://www.cde.ca.gov/be/st/ss/documents/histsocscistnd.pdf</a:t>
            </a:r>
          </a:p>
          <a:p xmlns:a="http://schemas.openxmlformats.org/drawingml/2006/main">
            <a:r>
              <a:t>S14: https://www.flickr.com/photos/queenslandstatearchives/14922773342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2: Imagine school without paper</a:t>
            </a:r>
          </a:p>
          <a:p xmlns:a="http://schemas.openxmlformats.org/drawingml/2006/main">
            <a:r>
              <a:t>Phase: Launch</a:t>
            </a:r>
          </a:p>
          <a:p xmlns:a="http://schemas.openxmlformats.org/drawingml/2006/main">
            <a:r>
              <a:t>60-minute time: 4.5 minute(s).</a:t>
            </a:r>
          </a:p>
          <a:p xmlns:a="http://schemas.openxmlformats.org/drawingml/2006/main">
            <a:r>
              <a:t>Materials: Projector; no student devices.</a:t>
            </a:r>
          </a:p>
          <a:p xmlns:a="http://schemas.openxmlformats.org/drawingml/2006/main">
            <a:r>
              <a:t>Teaching focus: Students point, think, partner-talk, and share. Include 20 seconds of silent thinking.</a:t>
            </a:r>
          </a:p>
          <a:p xmlns:a="http://schemas.openxmlformats.org/drawingml/2006/main">
            <a:r>
              <a:t>Ask: What becomes harder without paper or a way to copy a page?</a:t>
            </a:r>
          </a:p>
          <a:p xmlns:a="http://schemas.openxmlformats.org/drawingml/2006/main">
            <a:r>
              <a:t>Expected response: Writing, keeping records, sharing one text with many readers, and saving work become harder.</a:t>
            </a:r>
          </a:p>
          <a:p xmlns:a="http://schemas.openxmlformats.org/drawingml/2006/main">
            <a:r>
              <a:t>Common misunderstanding: Printing and papermaking are different jobs.</a:t>
            </a:r>
          </a:p>
          <a:p xmlns:a="http://schemas.openxmlformats.org/drawingml/2006/main">
            <a:r>
              <a:t>Transition: Four inventions answered different problems.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S01: https://paper.gatech.edu/early-papermaking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3: Four inventions, four basic functions</a:t>
            </a:r>
          </a:p>
          <a:p xmlns:a="http://schemas.openxmlformats.org/drawingml/2006/main">
            <a:r>
              <a:t>Phase: Meet the inventions</a:t>
            </a:r>
          </a:p>
          <a:p xmlns:a="http://schemas.openxmlformats.org/drawingml/2006/main">
            <a:r>
              <a:t>60-minute time: 6 minute(s).</a:t>
            </a:r>
          </a:p>
          <a:p xmlns:a="http://schemas.openxmlformats.org/drawingml/2006/main">
            <a:r>
              <a:t>Materials: Student handout p.1, H1-Q1.</a:t>
            </a:r>
          </a:p>
          <a:p xmlns:a="http://schemas.openxmlformats.org/drawingml/2006/main">
            <a:r>
              <a:t>Teaching focus: Name the function of each invention and give selected evidence dates. Dates are not four exact invention dates.</a:t>
            </a:r>
          </a:p>
          <a:p xmlns:a="http://schemas.openxmlformats.org/drawingml/2006/main">
            <a:r>
              <a:t>Ask: Point to the function beside each invention.</a:t>
            </a:r>
          </a:p>
          <a:p xmlns:a="http://schemas.openxmlformats.org/drawingml/2006/main">
            <a:r>
              <a:t>Expected response: Paper—writing surface; printing—copies; compass—direction; gunpowder—rapid release of energy with several uses.</a:t>
            </a:r>
          </a:p>
          <a:p xmlns:a="http://schemas.openxmlformats.org/drawingml/2006/main">
            <a:r>
              <a:t>Common misunderstanding: A record date is not automatically an invention date.</a:t>
            </a:r>
          </a:p>
          <a:p xmlns:a="http://schemas.openxmlformats.org/drawingml/2006/main">
            <a:r>
              <a:t>Transition: Paper and printing worked together, but did different jobs.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S01: https://paper.gatech.edu/early-papermaking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S05: https://afe.easia.columbia.edu/songdynasty-module/tech-compass.html</a:t>
            </a:r>
          </a:p>
          <a:p xmlns:a="http://schemas.openxmlformats.org/drawingml/2006/main">
            <a:r>
              <a:t>S06: https://afe.easia.columbia.edu/songdynasty-module/tech-gunpowder.html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4: Paper provided a surface for writing</a:t>
            </a:r>
          </a:p>
          <a:p xmlns:a="http://schemas.openxmlformats.org/drawingml/2006/main">
            <a:r>
              <a:t>Phase: Paper and printing</a:t>
            </a:r>
          </a:p>
          <a:p xmlns:a="http://schemas.openxmlformats.org/drawingml/2006/main">
            <a:r>
              <a:t>60-minute time: 5 minute(s).</a:t>
            </a:r>
          </a:p>
          <a:p xmlns:a="http://schemas.openxmlformats.org/drawingml/2006/main">
            <a:r>
              <a:t>Materials: Handout H1-Q2.</a:t>
            </a:r>
          </a:p>
          <a:p xmlns:a="http://schemas.openxmlformats.org/drawingml/2006/main">
            <a:r>
              <a:t>Teaching focus: Explain paper’s function and the cautious 105 CE wording.</a:t>
            </a:r>
          </a:p>
          <a:p xmlns:a="http://schemas.openxmlformats.org/drawingml/2006/main">
            <a:r>
              <a:t>Ask: What did paper provide? What did it not do by itself?</a:t>
            </a:r>
          </a:p>
          <a:p xmlns:a="http://schemas.openxmlformats.org/drawingml/2006/main">
            <a:r>
              <a:t>Expected response: A light writing surface; it did not copy words by itself.</a:t>
            </a:r>
          </a:p>
          <a:p xmlns:a="http://schemas.openxmlformats.org/drawingml/2006/main">
            <a:r>
              <a:t>Common misunderstanding: Paper existed in China before 105 CE; the court record reports Cai Lun’s improvements.</a:t>
            </a:r>
          </a:p>
          <a:p xmlns:a="http://schemas.openxmlformats.org/drawingml/2006/main">
            <a:r>
              <a:t>Transition: Once people had a writing surface, how could they repeat a whole page?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S01: https://paper.gatech.edu/early-papermaking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5: A whole-page block can repeat one page</a:t>
            </a:r>
          </a:p>
          <a:p xmlns:a="http://schemas.openxmlformats.org/drawingml/2006/main">
            <a:r>
              <a:t>Phase: Paper and printing</a:t>
            </a:r>
          </a:p>
          <a:p xmlns:a="http://schemas.openxmlformats.org/drawingml/2006/main">
            <a:r>
              <a:t>60-minute time: 4 minute(s).</a:t>
            </a:r>
          </a:p>
          <a:p xmlns:a="http://schemas.openxmlformats.org/drawingml/2006/main">
            <a:r>
              <a:t>Materials: Handout H1-Q2; group reading later.</a:t>
            </a:r>
          </a:p>
          <a:p xmlns:a="http://schemas.openxmlformats.org/drawingml/2006/main">
            <a:r>
              <a:t>Teaching focus: Trace carve, ink, press, lift, repeat. Keep the model conceptual rather than procedural.</a:t>
            </a:r>
          </a:p>
          <a:p xmlns:a="http://schemas.openxmlformats.org/drawingml/2006/main">
            <a:r>
              <a:t>Ask: Why might a printer save a whole-page block?</a:t>
            </a:r>
          </a:p>
          <a:p xmlns:a="http://schemas.openxmlformats.org/drawingml/2006/main">
            <a:r>
              <a:t>Expected response: The same block can print the identical page again if it survives.</a:t>
            </a:r>
          </a:p>
          <a:p xmlns:a="http://schemas.openxmlformats.org/drawingml/2006/main">
            <a:r>
              <a:t>Common misunderstanding: The historical printing surface held reversed characters.</a:t>
            </a:r>
          </a:p>
          <a:p xmlns:a="http://schemas.openxmlformats.org/drawingml/2006/main">
            <a:r>
              <a:t>Transition: What if part of the text needs to change?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S04: https://idp.bl.uk/blog/the-diamond-sutra/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6: Movable pieces can be rearranged</a:t>
            </a:r>
          </a:p>
          <a:p xmlns:a="http://schemas.openxmlformats.org/drawingml/2006/main">
            <a:r>
              <a:t>Phase: Paper and printing</a:t>
            </a:r>
          </a:p>
          <a:p xmlns:a="http://schemas.openxmlformats.org/drawingml/2006/main">
            <a:r>
              <a:t>60-minute time: 4 minute(s).</a:t>
            </a:r>
          </a:p>
          <a:p xmlns:a="http://schemas.openxmlformats.org/drawingml/2006/main">
            <a:r>
              <a:t>Materials: Handout H1-Q2.</a:t>
            </a:r>
          </a:p>
          <a:p xmlns:a="http://schemas.openxmlformats.org/drawingml/2006/main">
            <a:r>
              <a:t>Teaching focus: Contrast paper, printing, a fixed page, and movable pieces. Mention Bi Sheng’s clay movable type in the 1000s.</a:t>
            </a:r>
          </a:p>
          <a:p xmlns:a="http://schemas.openxmlformats.org/drawingml/2006/main">
            <a:r>
              <a:t>Ask: Which part can change before the next page is printed?</a:t>
            </a:r>
          </a:p>
          <a:p xmlns:a="http://schemas.openxmlformats.org/drawingml/2006/main">
            <a:r>
              <a:t>Expected response: Selected separate pieces can be moved, replaced, or reused.</a:t>
            </a:r>
          </a:p>
          <a:p xmlns:a="http://schemas.openxmlformats.org/drawingml/2006/main">
            <a:r>
              <a:t>Common misunderstanding: Movable type was not always faster or cheaper; the job conditions matter.</a:t>
            </a:r>
          </a:p>
          <a:p xmlns:a="http://schemas.openxmlformats.org/drawingml/2006/main">
            <a:r>
              <a:t>Transition: Now examine a surviving printed object.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S03: https://afe.easia.columbia.edu/songdynasty-module/tech-printing.html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7: A closer look at a printed object</a:t>
            </a:r>
          </a:p>
          <a:p xmlns:a="http://schemas.openxmlformats.org/drawingml/2006/main">
            <a:r>
              <a:t>Phase: Paper and printing</a:t>
            </a:r>
          </a:p>
          <a:p xmlns:a="http://schemas.openxmlformats.org/drawingml/2006/main">
            <a:r>
              <a:t>60-minute time: 5 minute(s).</a:t>
            </a:r>
          </a:p>
          <a:p xmlns:a="http://schemas.openxmlformats.org/drawingml/2006/main">
            <a:r>
              <a:t>Materials: Handout p.2, H1-Q3.</a:t>
            </a:r>
          </a:p>
          <a:p xmlns:a="http://schemas.openxmlformats.org/drawingml/2006/main">
            <a:r>
              <a:t>Teaching focus: Students observe first, then read the catalog information. The pictured crop does not itself carry the end date.</a:t>
            </a:r>
          </a:p>
          <a:p xmlns:a="http://schemas.openxmlformats.org/drawingml/2006/main">
            <a:r>
              <a:t>Ask: Point to one visible detail. What can it support?</a:t>
            </a:r>
          </a:p>
          <a:p xmlns:a="http://schemas.openxmlformats.org/drawingml/2006/main">
            <a:r>
              <a:t>Expected response: Repeated dark printed marks and an image support that this was a printed work; catalog data identifies the scroll and date.</a:t>
            </a:r>
          </a:p>
          <a:p xmlns:a="http://schemas.openxmlformats.org/drawingml/2006/main">
            <a:r>
              <a:t>Common misunderstanding: The Diamond Sutra is not described as the first book ever made.</a:t>
            </a:r>
          </a:p>
          <a:p xmlns:a="http://schemas.openxmlformats.org/drawingml/2006/main">
            <a:r>
              <a:t>Transition: Printing changed access to texts. Other inventions changed travel and power.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S04: https://idp.bl.uk/blog/the-diamond-sutra/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8: A compass gives direction</a:t>
            </a:r>
          </a:p>
          <a:p xmlns:a="http://schemas.openxmlformats.org/drawingml/2006/main">
            <a:r>
              <a:t>Phase: Compass and gunpowder</a:t>
            </a:r>
          </a:p>
          <a:p xmlns:a="http://schemas.openxmlformats.org/drawingml/2006/main">
            <a:r>
              <a:t>60-minute time: 3 minute(s).</a:t>
            </a:r>
          </a:p>
          <a:p xmlns:a="http://schemas.openxmlformats.org/drawingml/2006/main">
            <a:r>
              <a:t>Materials: Handout H1-Q1.</a:t>
            </a:r>
          </a:p>
          <a:p xmlns:a="http://schemas.openxmlformats.org/drawingml/2006/main">
            <a:r>
              <a:t>Teaching focus: Separate direction from location, weather, water depth, and route knowledge.</a:t>
            </a:r>
          </a:p>
          <a:p xmlns:a="http://schemas.openxmlformats.org/drawingml/2006/main">
            <a:r>
              <a:t>Ask: What else would a sailor need besides direction?</a:t>
            </a:r>
          </a:p>
          <a:p xmlns:a="http://schemas.openxmlformats.org/drawingml/2006/main">
            <a:r>
              <a:t>Expected response: Position, coast and hazard knowledge, weather, water depth, provisions, or a safe route.</a:t>
            </a:r>
          </a:p>
          <a:p xmlns:a="http://schemas.openxmlformats.org/drawingml/2006/main">
            <a:r>
              <a:t>Common misunderstanding: The 1119 report is evidence of maritime use, not an invention date.</a:t>
            </a:r>
          </a:p>
          <a:p xmlns:a="http://schemas.openxmlformats.org/drawingml/2006/main">
            <a:r>
              <a:t>Transition: Gunpowder also had more than one effect.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S05: https://afe.easia.columbia.edu/songdynasty-module/tech-compass.html</a:t>
            </a:r>
          </a:p>
          <a:p xmlns:a="http://schemas.openxmlformats.org/drawingml/2006/main">
            <a:r>
              <a:t>S14: https://www.flickr.com/photos/queenslandstatearchives/14922773342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9: Gunpowder had different uses and effects</a:t>
            </a:r>
          </a:p>
          <a:p xmlns:a="http://schemas.openxmlformats.org/drawingml/2006/main">
            <a:r>
              <a:t>Phase: Compass and gunpowder</a:t>
            </a:r>
          </a:p>
          <a:p xmlns:a="http://schemas.openxmlformats.org/drawingml/2006/main">
            <a:r>
              <a:t>60-minute time: 3 minute(s).</a:t>
            </a:r>
          </a:p>
          <a:p xmlns:a="http://schemas.openxmlformats.org/drawingml/2006/main">
            <a:r>
              <a:t>Materials: Handout H1-Q1.</a:t>
            </a:r>
          </a:p>
          <a:p xmlns:a="http://schemas.openxmlformats.org/drawingml/2006/main">
            <a:r>
              <a:t>Teaching focus: Discuss celebration and warfare, including harm, without recipes or construction details.</a:t>
            </a:r>
          </a:p>
          <a:p xmlns:a="http://schemas.openxmlformats.org/drawingml/2006/main">
            <a:r>
              <a:t>Ask: How can one invention lead to both celebration and harm?</a:t>
            </a:r>
          </a:p>
          <a:p xmlns:a="http://schemas.openxmlformats.org/drawingml/2006/main">
            <a:r>
              <a:t>Expected response: People can adapt a technology for different purposes; consequences depend on use.</a:t>
            </a:r>
          </a:p>
          <a:p xmlns:a="http://schemas.openxmlformats.org/drawingml/2006/main">
            <a:r>
              <a:t>Common misunderstanding: A major historical impact is not always a benefit.</a:t>
            </a:r>
          </a:p>
          <a:p xmlns:a="http://schemas.openxmlformats.org/drawingml/2006/main">
            <a:r>
              <a:t>Transition: Use the paper and printing evidence in one group task.</a:t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S06: https://afe.easia.columbia.edu/songdynasty-module/tech-gunpowder.html</a:t>
            </a:r>
          </a:p>
          <a:p xmlns:a="http://schemas.openxmlformats.org/drawingml/2006/main">
            <a:r>
              <a:t>S07: https://airandspace.si.edu/stories/editorial/first-fireworks-origins-rocket</a:t>
            </a:r>
          </a:p>
          <a:p xmlns:a="http://schemas.openxmlformats.org/drawingml/2006/main">
            <a:r>
              <a:t>Full source and image-rights details: Chinese_Inventions_Sources_and_Image_Use_v2.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dfee57e0fea434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4b3853d346448d5" /><Relationship Type="http://schemas.openxmlformats.org/officeDocument/2006/relationships/slideLayout" Target="/ppt/slideLayouts/slideLayout1.xml" Id="Rf1c39e86bc2040a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1c39e86bc2040a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75d2ba702047c1" /><Relationship Type="http://schemas.openxmlformats.org/officeDocument/2006/relationships/image" Target="/ppt/media/image.jpeg" Id="Ra3228d5aa4f14918" /><Relationship Type="http://schemas.openxmlformats.org/officeDocument/2006/relationships/notesSlide" Target="/ppt/notesSlides/notesSlide1.xml" Id="R41f7e0daa34c4ad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7a030e24a0482d" /><Relationship Type="http://schemas.openxmlformats.org/officeDocument/2006/relationships/notesSlide" Target="/ppt/notesSlides/notesSlide10.xml" Id="R341d94fae476433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38ad14ca25499f" /><Relationship Type="http://schemas.openxmlformats.org/officeDocument/2006/relationships/notesSlide" Target="/ppt/notesSlides/notesSlide11.xml" Id="R224d462cd6a441e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6b6f6ea0ac4e6b" /><Relationship Type="http://schemas.openxmlformats.org/officeDocument/2006/relationships/notesSlide" Target="/ppt/notesSlides/notesSlide12.xml" Id="R58bc1130e6af422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7803984b714177" /><Relationship Type="http://schemas.openxmlformats.org/officeDocument/2006/relationships/notesSlide" Target="/ppt/notesSlides/notesSlide13.xml" Id="Ra3f3715547eb466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226d55426b4111" /><Relationship Type="http://schemas.openxmlformats.org/officeDocument/2006/relationships/notesSlide" Target="/ppt/notesSlides/notesSlide14.xml" Id="R36a0e29a64a44051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3005d8c1a24e8b" /><Relationship Type="http://schemas.openxmlformats.org/officeDocument/2006/relationships/notesSlide" Target="/ppt/notesSlides/notesSlide15.xml" Id="R529e202d133c403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f3423e0de0438b" /><Relationship Type="http://schemas.openxmlformats.org/officeDocument/2006/relationships/notesSlide" Target="/ppt/notesSlides/notesSlide16.xml" Id="R31171051ee8a47f5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c71bdd8bfa4206" /><Relationship Type="http://schemas.openxmlformats.org/officeDocument/2006/relationships/notesSlide" Target="/ppt/notesSlides/notesSlide17.xml" Id="Rfaf7700fb8a1443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947237826d46a4" /><Relationship Type="http://schemas.openxmlformats.org/officeDocument/2006/relationships/image" Target="/ppt/media/image.png" Id="R4ea2df042ed24c6f" /><Relationship Type="http://schemas.openxmlformats.org/officeDocument/2006/relationships/notesSlide" Target="/ppt/notesSlides/notesSlide2.xml" Id="R3bd35f9d1f1e4a1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5ecd98ce2e48e7" /><Relationship Type="http://schemas.openxmlformats.org/officeDocument/2006/relationships/notesSlide" Target="/ppt/notesSlides/notesSlide3.xml" Id="Rb8489190f4b44e4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a68e90df0d481a" /><Relationship Type="http://schemas.openxmlformats.org/officeDocument/2006/relationships/image" Target="/ppt/media/image2.png" Id="Ra38bd0cd309d45f4" /><Relationship Type="http://schemas.openxmlformats.org/officeDocument/2006/relationships/notesSlide" Target="/ppt/notesSlides/notesSlide4.xml" Id="R4c63cbd29eed4a3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15a4733c5640e3" /><Relationship Type="http://schemas.openxmlformats.org/officeDocument/2006/relationships/image" Target="/ppt/media/image2.jpeg" Id="Rd0a4f305e32a4035" /><Relationship Type="http://schemas.openxmlformats.org/officeDocument/2006/relationships/notesSlide" Target="/ppt/notesSlides/notesSlide5.xml" Id="R7d3dd222c21a49e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05a2dc186c4c46" /><Relationship Type="http://schemas.openxmlformats.org/officeDocument/2006/relationships/notesSlide" Target="/ppt/notesSlides/notesSlide6.xml" Id="R40798752dee8419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e2f471bdc44069" /><Relationship Type="http://schemas.openxmlformats.org/officeDocument/2006/relationships/image" Target="/ppt/media/image3.jpeg" Id="R89d01c7428fe413b" /><Relationship Type="http://schemas.openxmlformats.org/officeDocument/2006/relationships/notesSlide" Target="/ppt/notesSlides/notesSlide7.xml" Id="R8fe00fc9d5514b0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e29f56c953412a" /><Relationship Type="http://schemas.openxmlformats.org/officeDocument/2006/relationships/image" Target="/ppt/media/image4.jpeg" Id="R6381314fa0ba486b" /><Relationship Type="http://schemas.openxmlformats.org/officeDocument/2006/relationships/notesSlide" Target="/ppt/notesSlides/notesSlide8.xml" Id="Rd714698f20d7434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f84e616d704ce3" /><Relationship Type="http://schemas.openxmlformats.org/officeDocument/2006/relationships/image" Target="/ppt/media/image5.jpeg" Id="R3f263e43b6d84ef4" /><Relationship Type="http://schemas.openxmlformats.org/officeDocument/2006/relationships/notesSlide" Target="/ppt/notesSlides/notesSlide9.xml" Id="R5a60748f9636433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326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3228d5aa4f14918"/>
          <a:srcRect xmlns:a="http://schemas.openxmlformats.org/drawingml/2006/main" l="27221" t="0" r="27221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000875" y="0"/>
            <a:ext cx="5191125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5E219B2-F980-414F-A02B-17CD7D9BF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0"/>
            <a:ext cx="56197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63B">
              <a:alpha val="53333"/>
            </a:srgbClr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5E3D1E-64B6-4403-BF62-145669118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52450"/>
            <a:ext cx="571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5EE0E3E-250F-431E-8664-CBD8C8AE6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1400175"/>
            <a:ext cx="6191250" cy="2266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8000"/>
              </a:lnSpc>
              <a:buNone/>
              <a:defRPr sz="412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412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Chinese Inventions</a:t>
            </a:r>
          </a:p>
          <a:p xmlns:a="http://schemas.openxmlformats.org/drawingml/2006/main">
            <a:pPr algn="l">
              <a:lnSpc>
                <a:spcPct val="98000"/>
              </a:lnSpc>
              <a:buNone/>
              <a:defRPr sz="412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412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That Changed</a:t>
            </a:r>
          </a:p>
          <a:p xmlns:a="http://schemas.openxmlformats.org/drawingml/2006/main">
            <a:pPr algn="l">
              <a:lnSpc>
                <a:spcPct val="98000"/>
              </a:lnSpc>
              <a:buNone/>
              <a:defRPr sz="412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412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the World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CC3966-1932-4E54-9068-774AED8F5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4010025"/>
            <a:ext cx="10668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D7E0FF-9508-4AB3-8F82-2F0F5F1E8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4257675"/>
            <a:ext cx="581025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400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2400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How did these inventions</a:t>
            </a:r>
          </a:p>
          <a:p xmlns:a="http://schemas.openxmlformats.org/drawingml/2006/main">
            <a:pPr algn="l">
              <a:lnSpc>
                <a:spcPct val="108000"/>
              </a:lnSpc>
              <a:buNone/>
              <a:defRPr sz="2400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2400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change people’s lives?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96D024A-4DC1-4468-9576-A3758695C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590550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425" b="0">
                <a:solidFill>
                  <a:srgbClr val="D9D7CF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D9D7CF"/>
                </a:solidFill>
                <a:latin typeface="Arial"/>
                <a:ea typeface="Arial"/>
                <a:cs typeface="Arial"/>
              </a:rPr>
              <a:t>Grades 6–7  •  60 minutes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05CE5F9-4D5F-4C66-B1CF-E17AC4258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6457950"/>
            <a:ext cx="45243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0">
                <a:solidFill>
                  <a:srgbClr val="E7E1D3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E7E1D3"/>
                </a:solidFill>
                <a:latin typeface="Arial"/>
                <a:ea typeface="Arial"/>
                <a:cs typeface="Arial"/>
              </a:rPr>
              <a:t>Diamond Sutra detail, 868 CE • British Library Or.8210/P.2</a:t>
            </a:r>
          </a:p>
        </p:txBody>
      </p:sp>
    </p:spTree>
    <p:extLst>
      <p:ext uri="{BB962C8B-B14F-4D97-AF65-F5344CB8AC3E}">
        <p14:creationId xmlns:p14="http://schemas.microsoft.com/office/powerpoint/2010/main" val="61756514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F10E584-90C8-485F-BA18-FA1B2256E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Which printing method fits each job?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469BA20-3668-457A-BCC4-72657D7C6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F5705B-A911-4D9A-9858-A2AA0DD0C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362075"/>
            <a:ext cx="106680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3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ONE GROUP TASK  •  STAY IN YOUR SEATS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D7A4BF-58E1-444C-9C49-D1DE97A96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847850"/>
            <a:ext cx="5191125" cy="3276600"/>
          </a:xfrm>
          <a:prstGeom xmlns:a="http://schemas.openxmlformats.org/drawingml/2006/main" prst="roundRect">
            <a:avLst>
              <a:gd name="adj" fmla="val 2326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8548729-55E6-4360-A46F-F3E54F518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1847850"/>
            <a:ext cx="5191125" cy="3276600"/>
          </a:xfrm>
          <a:prstGeom xmlns:a="http://schemas.openxmlformats.org/drawingml/2006/main" prst="roundRect">
            <a:avLst>
              <a:gd name="adj" fmla="val 2326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D72F654-931C-48E5-BCA1-6E442631E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" y="2076450"/>
            <a:ext cx="523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70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70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420FAA9-D9FC-4D40-AA6E-75077116C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90675" y="2114550"/>
            <a:ext cx="3714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2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2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Same page next year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A65B82-C7C0-4BC2-9455-0A7E5B296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943225"/>
            <a:ext cx="447675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25000"/>
              </a:lnSpc>
              <a:buNone/>
              <a:defRPr sz="202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The original whole-page woodblock was saved.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F228B2-7BDD-49B7-A238-FC17F0009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276725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1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Explain the value of reuse.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9EEF89-13EE-458F-80CC-671508892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48450" y="2076450"/>
            <a:ext cx="523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70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70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B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2B04442-4648-4696-803A-E6E595CD6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53300" y="2114550"/>
            <a:ext cx="3714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2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2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Some text must change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36595D4-78F5-4903-B4EE-20B7585CF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34175" y="2943225"/>
            <a:ext cx="447675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25000"/>
              </a:lnSpc>
              <a:buNone/>
              <a:defRPr sz="202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A model provides separate movable pieces.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40EE2E-0813-4B99-88E3-E618919FA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34175" y="4276725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1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Point to what can change.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2996A2C-07E7-4BE5-BB9C-778B4C522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5572125"/>
            <a:ext cx="10953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87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Reader • Recorder • Speaker   |   Read both conditions before choosing.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99ABC9-A56E-45F9-8B22-A2DE0E487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363D11F-BD14-4CBC-812A-872DAEB53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9911CA0-3A94-42E7-8EBB-1C78BC0CE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Classroom scenarios • S03</a:t>
            </a:r>
          </a:p>
        </p:txBody>
      </p:sp>
    </p:spTree>
    <p:extLst>
      <p:ext uri="{BB962C8B-B14F-4D97-AF65-F5344CB8AC3E}">
        <p14:creationId xmlns:p14="http://schemas.microsoft.com/office/powerpoint/2010/main" val="55404498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993856C-BA0C-45BE-A1E2-1544D1D82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Scenario A — reuse the saved whole page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73C6E04-FCFE-44CA-AE12-63B80D5CD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F2180B5-79C3-4EB2-8846-77E1E4402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38275"/>
            <a:ext cx="3333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3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THE CONDITION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2594FA8-0206-4240-8874-7005ACF68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62125"/>
            <a:ext cx="5095875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The page must be identical next year.</a:t>
            </a:r>
          </a:p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The original whole-page block survived.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6136BB-418D-4D9D-AF57-40EC8E40A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29425" y="1581150"/>
            <a:ext cx="4010025" cy="2333625"/>
          </a:xfrm>
          <a:prstGeom xmlns:a="http://schemas.openxmlformats.org/drawingml/2006/main" prst="roundRect">
            <a:avLst>
              <a:gd name="adj" fmla="val 3265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6B3CBB5-7F2A-45F1-9B03-7A81E8C64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790700"/>
            <a:ext cx="32194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3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THE SAME PAGE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34895C8-48EF-4F7B-AE97-9667CFEF4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38375"/>
            <a:ext cx="3219450" cy="1219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20000"/>
              </a:lnSpc>
              <a:buNone/>
              <a:defRPr sz="255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55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  B   C</a:t>
            </a:r>
          </a:p>
          <a:p xmlns:a="http://schemas.openxmlformats.org/drawingml/2006/main">
            <a:pPr algn="ctr">
              <a:lnSpc>
                <a:spcPct val="120000"/>
              </a:lnSpc>
              <a:buNone/>
              <a:defRPr sz="255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55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  B   C</a:t>
            </a:r>
          </a:p>
          <a:p xmlns:a="http://schemas.openxmlformats.org/drawingml/2006/main">
            <a:pPr algn="ctr">
              <a:lnSpc>
                <a:spcPct val="120000"/>
              </a:lnSpc>
              <a:buNone/>
              <a:defRPr sz="255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55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  B   C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4B9D3D-3DE9-4222-B546-DE32CADD3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562350"/>
            <a:ext cx="3219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35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saved whole-page block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15A2154-FC90-4E60-AB5F-F5FA1543F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48577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70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70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Choose the whole-page block.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B7E9896-8236-42A9-91FA-876B92E0F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62450"/>
            <a:ext cx="504825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02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Explain why its saved arrangement is valuable for this exact repeat job.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76D2F87-CAD8-4630-BD91-CF0F656F0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10191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If the page changes or the block is damaged, the condition changes.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E3B811-7FCA-40B6-8AC4-1EC7D99A3A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3F4FE4F-6661-4256-A07E-58D687BB5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0432AB-7DF1-42DB-B9FC-374E402A7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Simplified teaching model • S03</a:t>
            </a:r>
          </a:p>
        </p:txBody>
      </p:sp>
    </p:spTree>
    <p:extLst>
      <p:ext uri="{BB962C8B-B14F-4D97-AF65-F5344CB8AC3E}">
        <p14:creationId xmlns:p14="http://schemas.microsoft.com/office/powerpoint/2010/main" val="1383012396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F76B0C7D-6734-438B-BBB8-234D675D0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Scenario B — change selected pieces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D3EADAC-35E2-46C3-B308-C4FE8C1EA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6BA2EA5-AA3C-4BBD-BEA8-58BE74055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38275"/>
            <a:ext cx="3333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3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THE CONDITION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0BF05A-1126-4355-8852-0F7D7AC31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62125"/>
            <a:ext cx="5095875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Selected text must be rearranged or replaced.</a:t>
            </a:r>
          </a:p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Separate movable pieces are available.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F100E13-7F95-496D-BAD7-434FC36FE3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1619250"/>
            <a:ext cx="8763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BFCF02A-15C8-4F2F-83EB-4DACB6DB1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1819275"/>
            <a:ext cx="876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49B9D9-3AA6-480F-8FFB-02256AB3F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1619250"/>
            <a:ext cx="8763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ADECE13-84F2-4865-80A8-046F891D84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1819275"/>
            <a:ext cx="876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B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86ABE40-5587-457E-A311-E62991F22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1619250"/>
            <a:ext cx="8763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EC9666-2F43-4356-B1A2-6DABD150E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1819275"/>
            <a:ext cx="876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C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0863985-C3E6-48F4-8A72-ABFB9871A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057525"/>
            <a:ext cx="8763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E046273-A903-466A-B10B-1785EE2C3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257550"/>
            <a:ext cx="876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B650B55-723A-4898-AC6E-B8EC360F86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057525"/>
            <a:ext cx="8763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2E7F630-0B2A-459B-8D9D-5A70E0811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257550"/>
            <a:ext cx="876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D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2F3F26C-E286-47CD-A4E2-B170CAE22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3057525"/>
            <a:ext cx="8763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DE456C0-E6BC-48A6-A72A-E0354C86D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3257550"/>
            <a:ext cx="876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C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33A1AD5-C18E-4D62-8D0C-E2C663BB6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2571750"/>
            <a:ext cx="3314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275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before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621C156-A79E-422F-98ED-4F26155D52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4010025"/>
            <a:ext cx="3314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after: B is replaced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1DBFFDE-2A45-4C45-9298-CB8BA9994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49530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700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700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Point to the piece that changes.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A2BA758-0738-435F-BA12-762986CFB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62450"/>
            <a:ext cx="504825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02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Explain how separate pieces make a changed page possible.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42B56CD-6854-4C47-91A2-FC6AEED5F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10191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Simplified teaching model. Actual printing surfaces carry reversed characters.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1C41DF0-D86C-4F89-96C6-6E4609951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BAA8777-5E8B-456F-A398-F471F60D11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B1E6E18-7994-42AC-BFB7-A746E2617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S03</a:t>
            </a:r>
          </a:p>
        </p:txBody>
      </p:sp>
    </p:spTree>
    <p:extLst>
      <p:ext uri="{BB962C8B-B14F-4D97-AF65-F5344CB8AC3E}">
        <p14:creationId xmlns:p14="http://schemas.microsoft.com/office/powerpoint/2010/main" val="483655391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D7B318C-52B8-4DC8-9C86-5E859B0C6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Share the condition, method, and reason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084C57C-70E8-4F4D-8643-5D2F65A53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2C04C03-249B-4C31-A164-EC3A0DD5C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0225"/>
            <a:ext cx="3238500" cy="2781300"/>
          </a:xfrm>
          <a:prstGeom xmlns:a="http://schemas.openxmlformats.org/drawingml/2006/main" prst="roundRect">
            <a:avLst>
              <a:gd name="adj" fmla="val 2740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77EC97A-F1EB-4DC3-8177-26D2BD605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201930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B58B45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B58B45"/>
                </a:solidFill>
                <a:latin typeface="Georgia"/>
                <a:ea typeface="Georgia"/>
                <a:cs typeface="Georgia"/>
              </a:rPr>
              <a:t>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451842D-4CFC-4669-B2DF-9DE2673CD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2809875"/>
            <a:ext cx="2762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3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CONDITION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E27021-6E99-4840-9F47-A6D013AF3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3343275"/>
            <a:ext cx="25717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0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0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What did the job require?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E8386C-547A-443A-A839-AF1214DDF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1800225"/>
            <a:ext cx="3238500" cy="2781300"/>
          </a:xfrm>
          <a:prstGeom xmlns:a="http://schemas.openxmlformats.org/drawingml/2006/main" prst="roundRect">
            <a:avLst>
              <a:gd name="adj" fmla="val 2740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3A902B9-B7BD-480B-BF41-AF5D567E0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201930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B58B45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B58B45"/>
                </a:solidFill>
                <a:latin typeface="Georgia"/>
                <a:ea typeface="Georgia"/>
                <a:cs typeface="Georgia"/>
              </a:rPr>
              <a:t>2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BBBAB0C-EBF6-418B-8C6D-1522CC4B9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2809875"/>
            <a:ext cx="2762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3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METHOD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8CBEA01-8868-464B-B867-BF34A2C84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33925" y="3343275"/>
            <a:ext cx="25717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0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0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Which method fits?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09449BF-AC87-456C-B5D7-6E4FAE5F5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800225"/>
            <a:ext cx="3238500" cy="2781300"/>
          </a:xfrm>
          <a:prstGeom xmlns:a="http://schemas.openxmlformats.org/drawingml/2006/main" prst="roundRect">
            <a:avLst>
              <a:gd name="adj" fmla="val 2740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55D677F-7ACE-40E1-B82B-6B6D21778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53425" y="201930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625" b="1">
                <a:solidFill>
                  <a:srgbClr val="B58B45"/>
                </a:solidFill>
                <a:latin typeface="Georgia"/>
                <a:ea typeface="Georgia"/>
                <a:cs typeface="Georgia"/>
              </a:defRPr>
            </a:pPr>
            <a:r>
              <a:rPr sz="2625" b="1">
                <a:solidFill>
                  <a:srgbClr val="B58B45"/>
                </a:solidFill>
                <a:latin typeface="Georgia"/>
                <a:ea typeface="Georgia"/>
                <a:cs typeface="Georgia"/>
              </a:rPr>
              <a:t>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BE0F61B-8FD9-4B5F-8F46-34172A3E9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53425" y="2809875"/>
            <a:ext cx="2762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3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REASON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C737F2-46F2-4A27-8373-2A79489B6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48675" y="3343275"/>
            <a:ext cx="25717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0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0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Why does it fit?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75C54EF-B3A2-4408-87DE-AD56CEA49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62550"/>
            <a:ext cx="10668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2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Two groups share. Everyone listens for all three parts.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5B94815-8B97-4C5A-8B08-94D790395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3AD2914-664A-4A69-B326-A42155A98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5748032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3066656-0961-4E37-B7F4-D96EBB97D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Explain one change in three sentences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E5370B3-963F-4E2E-88E1-F6A7F715AA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253766C-E09E-4CC5-8F7B-E45373D50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362075"/>
            <a:ext cx="10668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0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Write independently on H2-Q6.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95AE7C2-FDEB-4EFC-A034-0D2BCF32A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43100"/>
            <a:ext cx="1333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CHANGE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446292-CF60-4B1F-8BCE-60FE240E6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52650" y="1914525"/>
            <a:ext cx="8667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One invention changed people’s lives by 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8E55A75-FE35-46CB-86B3-356D3F1DF2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52650" y="2552700"/>
            <a:ext cx="8572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C470F3-B843-4A6E-BE56-A44506C06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133725"/>
            <a:ext cx="1333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DETAIL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7DF0F5A-74A5-450C-96CE-70F3C6637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52650" y="3105150"/>
            <a:ext cx="8667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One detail shows …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934A187-52B6-42DB-9F9D-3ACEEAE89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52650" y="3743325"/>
            <a:ext cx="8572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B7A9607-DBFB-437E-BFAD-A0FA4AD5A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324350"/>
            <a:ext cx="1333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8E04563-7EEC-4663-A758-2AD33F3E3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52650" y="4295775"/>
            <a:ext cx="8667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This mattered because …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A38FCFA-B7C9-4E52-8A3F-BE0C8D6CE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52650" y="4933950"/>
            <a:ext cx="8572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DD26F68-CAE5-4E51-B7F2-E6B13D0AD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743575"/>
            <a:ext cx="1000125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One relevant detail is enough. Connect it to the change.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383E8B-F271-407B-9120-732460EB9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D11830-A1AC-436E-B318-FC726767A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23991544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9FD0D8C-6282-4846-ABC1-979772AA5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Exit check — three short questions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22F3BEB-8975-4833-A52D-B4E67BEFD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8C38932-4F58-4912-8C82-996AAEF3A0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1657350"/>
            <a:ext cx="66675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E1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187C33-ED3A-4CCA-B6EB-FA2F87D78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1638300"/>
            <a:ext cx="8953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Name the basic job of two inventions.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F69410-7639-4278-A837-151EE8AFB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2276475"/>
            <a:ext cx="90963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3976382-9B99-4372-B1FE-88C4A9188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962275"/>
            <a:ext cx="66675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E2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841E828-6AFF-4418-ADC4-EF4E12846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2943225"/>
            <a:ext cx="8953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How are paper and printing different?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F2BD521-D0F5-47C7-BC40-37934888C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3581400"/>
            <a:ext cx="90963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2E30B53-BB5F-4576-A78C-CBBF66F52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267200"/>
            <a:ext cx="66675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E3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20E8526-4B64-4FE1-9959-512A8E6DC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4248150"/>
            <a:ext cx="8953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Use one detail to explain one change.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DE96E44-5F10-4541-9EDD-D6E498D38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4886325"/>
            <a:ext cx="90963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22788A6-7DC2-4535-AABE-5F71DBC96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676900"/>
            <a:ext cx="102870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Work independently. Hand in the quiz before the last minute.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5C27780-0B36-4C59-A47C-94383CD48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D48A13F-CEAA-4FF2-97EA-5B9AE0780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0604025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1326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56D6A2B-49B7-4460-864C-C4A2A235E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638175"/>
            <a:ext cx="381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3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CORE QUESTION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F978996-C02D-4309-8878-44A89BFE5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219200"/>
            <a:ext cx="10668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3000"/>
              </a:lnSpc>
              <a:buNone/>
              <a:defRPr sz="3750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3750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How did these inventions</a:t>
            </a:r>
          </a:p>
          <a:p xmlns:a="http://schemas.openxmlformats.org/drawingml/2006/main">
            <a:pPr algn="l">
              <a:lnSpc>
                <a:spcPct val="103000"/>
              </a:lnSpc>
              <a:buNone/>
              <a:defRPr sz="3750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3750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change people’s lives?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514324-13DB-47AE-833B-189D03710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242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Paper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E7B44A-5C10-489B-8D75-BFFBC1419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09875" y="3086100"/>
            <a:ext cx="78105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record ideas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93CF52F-7586-4075-A6AD-665C02A2E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79095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Printing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AEF7CC4-0918-42C5-9483-43A46CB84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09875" y="3752850"/>
            <a:ext cx="78105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share copies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235568-4F1C-48FF-88E0-A5978F071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4577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Compass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A630D5-4D69-448C-81D1-93559CE42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09875" y="4419600"/>
            <a:ext cx="78105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find direction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3CC86C4-25FE-4B63-B924-DA7850777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2445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Gunpowder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72C7A1C-A176-4AEE-ABD3-1DF7BD512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09875" y="5086350"/>
            <a:ext cx="78105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F4F0E6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F4F0E6"/>
                </a:solidFill>
                <a:latin typeface="Georgia"/>
                <a:ea typeface="Georgia"/>
                <a:cs typeface="Georgia"/>
              </a:rPr>
              <a:t>create new uses and harms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C3B3DBC-1D21-40BC-B20F-75298132E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6010275"/>
            <a:ext cx="981075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875" b="1">
                <a:solidFill>
                  <a:srgbClr val="DAD8D0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DAD8D0"/>
                </a:solidFill>
                <a:latin typeface="Arial"/>
                <a:ea typeface="Arial"/>
                <a:cs typeface="Arial"/>
              </a:rPr>
              <a:t>Complete: These inventions changed lives by …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DA15F6-0F69-497E-B671-14CBDC8C16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736C6C-FB04-46CA-B22D-89C402E50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732504708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43A5A12-EE8B-45DE-A5F7-59B17E7DF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Teacher reference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5B96201-117D-4035-80BB-F30B2E640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6F00D14-0287-4886-BE13-C0DBC1F19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85900"/>
            <a:ext cx="4191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950" b="1">
                <a:solidFill>
                  <a:srgbClr val="B58B45"/>
                </a:solidFill>
                <a:latin typeface="Georgia"/>
                <a:ea typeface="Georgia"/>
                <a:cs typeface="Georgia"/>
              </a:defRPr>
            </a:pPr>
            <a:r>
              <a:rPr sz="1950" b="1">
                <a:solidFill>
                  <a:srgbClr val="B58B45"/>
                </a:solidFill>
                <a:latin typeface="Georgia"/>
                <a:ea typeface="Georgia"/>
                <a:cs typeface="Georgia"/>
              </a:rPr>
              <a:t>Keep the wording precise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FC3FBAC-B491-4AA1-BAB5-9A0660002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38350"/>
            <a:ext cx="5048250" cy="2619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8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• Paper existed before 105 CE.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8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• 868 Diamond Sutra: earliest complete dated printed book known to survive.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8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• 1119: an early sea-compass use report, not an invention date.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8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• No gunpowder recipe or construction steps.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3C83FF-097E-4469-A07A-A6ABF3E2A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1581150"/>
            <a:ext cx="4762500" cy="3238500"/>
          </a:xfrm>
          <a:prstGeom xmlns:a="http://schemas.openxmlformats.org/drawingml/2006/main" prst="roundRect">
            <a:avLst>
              <a:gd name="adj" fmla="val 2353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CAAEA82-604A-454E-9874-0B8C2E36E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1866900"/>
            <a:ext cx="40957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COMPLETE FILES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D86CA92-7169-40FF-A7E6-857B206C9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2286000"/>
            <a:ext cx="4048125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2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2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Teacher Guide and Answers v2</a:t>
            </a:r>
          </a:p>
          <a:p xmlns:a="http://schemas.openxmlformats.org/drawingml/2006/main">
            <a:pPr algn="l">
              <a:lnSpc>
                <a:spcPct val="108000"/>
              </a:lnSpc>
              <a:buNone/>
              <a:defRPr sz="22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2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Sources and Image Use v2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73D48E-9727-4ACB-9900-9ABDE01D1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3552825"/>
            <a:ext cx="4048125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72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Full URLs, object dates, image licenses, answer examples, misconceptions, and language-support notes are stored there.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4B3787A-8625-4CDD-A5F0-B98211D03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76900"/>
            <a:ext cx="10477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6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Slide 17 is not part of the 60-minute classroom route.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BE4D90-A3ED-42A9-919D-72E3321BD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AAA65AB-B4FC-4CE5-B435-D039931EB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BC7ECD3-20F8-45AC-8576-0186A78B9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S01 • S03–S07 • S13–S14</a:t>
            </a:r>
          </a:p>
        </p:txBody>
      </p:sp>
    </p:spTree>
    <p:extLst>
      <p:ext uri="{BB962C8B-B14F-4D97-AF65-F5344CB8AC3E}">
        <p14:creationId xmlns:p14="http://schemas.microsoft.com/office/powerpoint/2010/main" val="122808940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51B55B4-1FE4-4903-95B3-3BC40ECE4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Imagine school without paper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CE9A102-1752-4AC0-B278-C47EF9B1C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a2df042ed24c6f"/>
          <a:stretch xmlns:a="http://schemas.openxmlformats.org/drawingml/2006/main"/>
        </p:blipFill>
        <p:spPr>
          <a:xfrm xmlns:a="http://schemas.openxmlformats.org/drawingml/2006/main">
            <a:off x="1067260" y="1619250"/>
            <a:ext cx="2589879" cy="3762375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A0E4CE-178F-4DA1-8031-A2D941BEB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5476875"/>
            <a:ext cx="2905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87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No paper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547F000-C39F-4A52-96DF-51C9F87AE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1924050"/>
            <a:ext cx="6191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925" b="1">
                <a:solidFill>
                  <a:srgbClr val="B58B45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B58B45"/>
                </a:solidFill>
                <a:latin typeface="Georgia"/>
                <a:ea typeface="Georgia"/>
                <a:cs typeface="Georgia"/>
              </a:rPr>
              <a:t>What becomes harder?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8240F5-450C-469A-A05E-6CCAAD5BD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781300"/>
            <a:ext cx="581025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24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Point to one school task.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24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Think quietly.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24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Tell a partner.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24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Share one idea.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F8FC36E-9A8C-4DBD-827F-5BFC96A80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191125"/>
            <a:ext cx="5810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02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Now remove every way to copy a page.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679D69A-11B1-49EC-9445-7CB78DE97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424ADB-97B1-42C6-AB6F-2CDC4A3AC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9859F4F-0DFC-401C-A6FB-DBF090973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Later image, 1637 • S01</a:t>
            </a:r>
          </a:p>
        </p:txBody>
      </p:sp>
    </p:spTree>
    <p:extLst>
      <p:ext uri="{BB962C8B-B14F-4D97-AF65-F5344CB8AC3E}">
        <p14:creationId xmlns:p14="http://schemas.microsoft.com/office/powerpoint/2010/main" val="43621840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07DBEF6-DC65-4566-9760-3F2A378FD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Four inventions, four basic functions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976289-9C10-40B4-AD35-6F65D7895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7BE07C-B2F0-4B2C-A5EB-E6DA8740C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09725"/>
            <a:ext cx="2047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80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PAPER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1C31304-0906-4F90-B675-04C0EBF56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6075" y="1581150"/>
            <a:ext cx="4095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writing surface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975CDEE-0859-4254-8A08-F97DAF0AF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1628775"/>
            <a:ext cx="37623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8000"/>
              </a:lnSpc>
              <a:buNone/>
              <a:defRPr sz="15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before 105 CE evidence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C2140CF-207E-4E5E-A9A6-B24237AC2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95525"/>
            <a:ext cx="10572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08B586F-C0EB-48AF-8F4A-1B290F19C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76525"/>
            <a:ext cx="2047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80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PRINTING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EDD0AC-427F-4BE3-86DC-57ADE8483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6075" y="2647950"/>
            <a:ext cx="4095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copies of text and images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BF2145-41AD-4402-818F-1A3C9368D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695575"/>
            <a:ext cx="37623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8000"/>
              </a:lnSpc>
              <a:buNone/>
              <a:defRPr sz="15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868 CE dated scroll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5B3050-855B-4CC3-B021-507092BE7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62325"/>
            <a:ext cx="10572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ED21999-B6FE-4683-B0C9-706A6F924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43325"/>
            <a:ext cx="2047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80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COMPASS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CC9E95F-8348-46D9-B8C8-6D0548758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6075" y="3714750"/>
            <a:ext cx="4095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direction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86A980A-D20A-4588-878D-5F0C522D9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3762375"/>
            <a:ext cx="37623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8000"/>
              </a:lnSpc>
              <a:buNone/>
              <a:defRPr sz="15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1119 CE sea-use report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434FA30-A416-4A0F-9B93-2FF2C86ED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29125"/>
            <a:ext cx="10572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526D581-4970-4618-BC46-D44A94D1B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810125"/>
            <a:ext cx="2047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80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GUNPOWDER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274F4AF-0FFD-44AC-8CE2-D6486E5AE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6075" y="4781550"/>
            <a:ext cx="4095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energy for several uses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65491C3-54B8-470E-AF8E-AEBB2FA38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4829175"/>
            <a:ext cx="37623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8000"/>
              </a:lnSpc>
              <a:buNone/>
              <a:defRPr sz="15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1044 CE written record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F5A059A-B2D0-4C01-9702-300C3E8D4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019800"/>
            <a:ext cx="10572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0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Selected evidence points — not four exact invention dates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FD8E53E-E49B-45B0-B728-CF7F15C6C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5B97C0F-1AAD-4564-9C58-1A57D41E3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AE20CD5-2B01-4B9B-99E0-E401802D7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S01 • S03 • S05 • S06</a:t>
            </a:r>
          </a:p>
        </p:txBody>
      </p:sp>
    </p:spTree>
    <p:extLst>
      <p:ext uri="{BB962C8B-B14F-4D97-AF65-F5344CB8AC3E}">
        <p14:creationId xmlns:p14="http://schemas.microsoft.com/office/powerpoint/2010/main" val="92961921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18706ED-D7C8-4F5A-B813-F460989D5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Paper provided a surface for writing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09C5072-A656-434F-8C67-4E8B7F20A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38bd0cd309d45f4"/>
          <a:stretch xmlns:a="http://schemas.openxmlformats.org/drawingml/2006/main"/>
        </p:blipFill>
        <p:spPr>
          <a:xfrm xmlns:a="http://schemas.openxmlformats.org/drawingml/2006/main">
            <a:off x="1142023" y="1571625"/>
            <a:ext cx="2983279" cy="4333875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6BEE987-DE8E-4925-973D-0FA6EF165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1619250"/>
            <a:ext cx="6191250" cy="1619250"/>
          </a:xfrm>
          <a:prstGeom xmlns:a="http://schemas.openxmlformats.org/drawingml/2006/main" prst="roundRect">
            <a:avLst>
              <a:gd name="adj" fmla="val 4706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E5DED0"/>
            </a:solidFill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8A40CD-004F-4E42-9080-87C5AE46D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1857375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0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PAPER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2E8CA36-1C63-4BB8-AED4-B957A27436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2247900"/>
            <a:ext cx="5476875" cy="790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5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5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surface for letters,</a:t>
            </a:r>
          </a:p>
          <a:p xmlns:a="http://schemas.openxmlformats.org/drawingml/2006/main">
            <a:pPr algn="l">
              <a:lnSpc>
                <a:spcPct val="108000"/>
              </a:lnSpc>
              <a:buNone/>
              <a:defRPr sz="25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5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records, and books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4390DB-29BC-45F9-98A5-BFD181604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3705225"/>
            <a:ext cx="5429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Paper did not copy words by itself.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2A2C3AF-CA10-4F44-9AAF-D4B6378BD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4543425"/>
            <a:ext cx="5429250" cy="1038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3000"/>
              </a:lnSpc>
              <a:buNone/>
              <a:defRPr sz="187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Paper existed in China before 105 CE. A court record from 105 describes Cai Lun reporting improvements in making it.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5D228D9-A385-4D10-8112-257D58DFF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25CF5F5-EA60-48AF-AC7F-9125655ED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F2933F6-D71C-4850-97FC-9456D886E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Later process image, 1637 • S01</a:t>
            </a:r>
          </a:p>
        </p:txBody>
      </p:sp>
    </p:spTree>
    <p:extLst>
      <p:ext uri="{BB962C8B-B14F-4D97-AF65-F5344CB8AC3E}">
        <p14:creationId xmlns:p14="http://schemas.microsoft.com/office/powerpoint/2010/main" val="168965928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7EF24A9-9BA0-40A7-B6B3-3BD8E5433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whole-page block can repeat one page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C9481D-1F92-4BC8-BFAE-AB6AF692B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0a4f305e32a4035"/>
          <a:srcRect xmlns:a="http://schemas.openxmlformats.org/drawingml/2006/main" l="3005" t="0" r="3005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590550" y="1619250"/>
            <a:ext cx="5429250" cy="3476625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892A457-65C6-42E8-8E60-A568C3375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676400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53B3A"/>
          </a:solidFill>
          <a:ln xmlns:a="http://schemas.openxmlformats.org/drawingml/2006/main" w="0">
            <a:noFill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9D7A9CB-FBFA-41CE-BB2C-9CB4EDB0E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52600"/>
            <a:ext cx="438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DAA5E9-2BA2-4C4B-AEF7-B1A22E6DB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743075"/>
            <a:ext cx="3524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carve one page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9693CC-2E9A-417B-A900-8E884EE11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61937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53B3A"/>
          </a:solidFill>
          <a:ln xmlns:a="http://schemas.openxmlformats.org/drawingml/2006/main" w="0">
            <a:noFill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FAFDD1F-D26B-490C-8E97-77378FA28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695575"/>
            <a:ext cx="438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87EAF03-DB0B-4C74-85CD-FB4470139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686050"/>
            <a:ext cx="3524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ink the block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4299A58-5B65-4C6A-A799-297896F517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562350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53B3A"/>
          </a:solidFill>
          <a:ln xmlns:a="http://schemas.openxmlformats.org/drawingml/2006/main" w="0">
            <a:noFill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93CCF1-4953-4A30-ACDF-22ADAC4F3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638550"/>
            <a:ext cx="438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84D7AFA-C7FD-4FBD-8DA8-FBD1E705AB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629025"/>
            <a:ext cx="3524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0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press paper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63061EA-0BCE-4424-993F-CC6FF4E6E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50532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8648DF-DDD7-4A0E-A4CA-2C214B3B1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581525"/>
            <a:ext cx="438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150E04D-F392-4D80-BEC0-E2BE02E6C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572000"/>
            <a:ext cx="3524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00" b="1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42A2A"/>
                </a:solidFill>
                <a:latin typeface="Arial"/>
                <a:ea typeface="Arial"/>
                <a:cs typeface="Arial"/>
              </a:rPr>
              <a:t>lift and repeat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C890BFD-985F-4A85-81A4-C9F139A0E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5562600"/>
            <a:ext cx="4191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950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If the block survives, the same page can be printed again.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A6AA28B-6B7A-4932-BFEC-4996502E2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6177972-7024-4DCE-9718-89B01DAE6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253A6FE-0148-41BD-A611-6A11A274B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Diamond Sutra detail, 868 CE • S03–S04</a:t>
            </a:r>
          </a:p>
        </p:txBody>
      </p:sp>
    </p:spTree>
    <p:extLst>
      <p:ext uri="{BB962C8B-B14F-4D97-AF65-F5344CB8AC3E}">
        <p14:creationId xmlns:p14="http://schemas.microsoft.com/office/powerpoint/2010/main" val="25198994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B173C445-27E0-427A-B599-8AC2B2E45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Movable pieces can be rearranged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E79649-F5AE-4CB7-B90E-5280944CA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72E36A8-57B2-4575-BEF3-66220C03A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58115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3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PAPER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13720A-BAC7-40F5-A213-E1E9E4AFE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88595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provides the surface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91E1AD8-01D7-4E82-85B9-4E56584C0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95575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350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PRINTING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5BD95A-BAB9-4C18-9B56-0A25AF69C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4572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325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325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makes copies on the surface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813C477-3C26-4548-BC18-97EA80472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62375"/>
            <a:ext cx="461962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A5E8829-361A-4419-A6F2-B0607827B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4524375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950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Bi Sheng developed clay movable type in the 1000s.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843E2D-CCDF-4F9D-9151-1B7ED311F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010150"/>
            <a:ext cx="4667250" cy="904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4000"/>
              </a:lnSpc>
              <a:buNone/>
              <a:defRPr sz="202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The job matters: movable pieces are useful when selected text must change.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3B78A05-1494-4311-A747-88BD70D2D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1676400"/>
            <a:ext cx="1000125" cy="1000125"/>
          </a:xfrm>
          <a:prstGeom xmlns:a="http://schemas.openxmlformats.org/drawingml/2006/main" prst="roundRect">
            <a:avLst>
              <a:gd name="adj" fmla="val 7619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4D4CB2C-4DA7-487D-B3D6-D9E8E7F7B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1914525"/>
            <a:ext cx="1000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9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8F1B0E6-75A6-41CC-B4CB-ACAC51F35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67650" y="1676400"/>
            <a:ext cx="1000125" cy="1000125"/>
          </a:xfrm>
          <a:prstGeom xmlns:a="http://schemas.openxmlformats.org/drawingml/2006/main" prst="roundRect">
            <a:avLst>
              <a:gd name="adj" fmla="val 7619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472D984-1F8C-4FDF-9585-20745E830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67650" y="1914525"/>
            <a:ext cx="1000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9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B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BCCED6-BD69-4E70-AC8A-E3423D32E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1676400"/>
            <a:ext cx="1000125" cy="1000125"/>
          </a:xfrm>
          <a:prstGeom xmlns:a="http://schemas.openxmlformats.org/drawingml/2006/main" prst="roundRect">
            <a:avLst>
              <a:gd name="adj" fmla="val 7619"/>
            </a:avLst>
          </a:prstGeom>
          <a:solidFill xmlns:a="http://schemas.openxmlformats.org/drawingml/2006/main">
            <a:srgbClr val="FCFAF4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D50B95D-948F-4C0A-8B0B-CB98AB06D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1914525"/>
            <a:ext cx="1000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9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C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7D8345C-E2C4-4EE2-A667-A5322F02A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2743200"/>
            <a:ext cx="370522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2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PAGE 1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7D7E5E9-F088-4569-BBE7-D93D9FE28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3324225"/>
            <a:ext cx="1000125" cy="1000125"/>
          </a:xfrm>
          <a:prstGeom xmlns:a="http://schemas.openxmlformats.org/drawingml/2006/main" prst="roundRect">
            <a:avLst>
              <a:gd name="adj" fmla="val 7619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D1EC23D-AD2B-48ED-8F18-D524F85BE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3562350"/>
            <a:ext cx="1000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9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C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06A6FF1-3A2B-4415-B71E-490AA3B7E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67650" y="3324225"/>
            <a:ext cx="1000125" cy="1000125"/>
          </a:xfrm>
          <a:prstGeom xmlns:a="http://schemas.openxmlformats.org/drawingml/2006/main" prst="roundRect">
            <a:avLst>
              <a:gd name="adj" fmla="val 7619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65F6649-C181-4B74-8C4C-F807E2769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67650" y="3562350"/>
            <a:ext cx="1000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9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DD40FA5-D591-45DC-BA1E-8EC805C83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3324225"/>
            <a:ext cx="1000125" cy="1000125"/>
          </a:xfrm>
          <a:prstGeom xmlns:a="http://schemas.openxmlformats.org/drawingml/2006/main" prst="roundRect">
            <a:avLst>
              <a:gd name="adj" fmla="val 7619"/>
            </a:avLst>
          </a:prstGeom>
          <a:solidFill xmlns:a="http://schemas.openxmlformats.org/drawingml/2006/main">
            <a:srgbClr val="CBD6CF"/>
          </a:solidFill>
          <a:ln xmlns:a="http://schemas.openxmlformats.org/drawingml/2006/main" w="14288">
            <a:solidFill>
              <a:srgbClr val="153B3A"/>
            </a:solidFill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E25D622-7995-4496-80B0-8089CD523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3562350"/>
            <a:ext cx="1000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2925" b="1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925" b="1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B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D349DCB-E826-4D23-A9BE-2E558A937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4391025"/>
            <a:ext cx="370522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CHANGED PAGE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3AF6EDB-8092-465D-8CE5-658404145C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5867400"/>
            <a:ext cx="447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12000"/>
              </a:lnSpc>
              <a:buNone/>
              <a:defRPr sz="12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Simplified teaching model. Actual printing surfaces carry reversed characters.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70C3407-58E7-4932-B7BA-3F3224EA5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4295790-C2DE-4461-9F93-39CA4C5D9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F94F884-22AF-473E-9FEC-7DE03FB23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S03</a:t>
            </a:r>
          </a:p>
        </p:txBody>
      </p:sp>
    </p:spTree>
    <p:extLst>
      <p:ext uri="{BB962C8B-B14F-4D97-AF65-F5344CB8AC3E}">
        <p14:creationId xmlns:p14="http://schemas.microsoft.com/office/powerpoint/2010/main" val="18858668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AF1E9F7-4552-431F-8C2F-1710EB6E2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closer look at a printed object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47CCE28-A55B-4341-8FB1-578CCDE94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9d01c7428fe413b"/>
          <a:stretch xmlns:a="http://schemas.openxmlformats.org/drawingml/2006/main"/>
        </p:blipFill>
        <p:spPr>
          <a:xfrm xmlns:a="http://schemas.openxmlformats.org/drawingml/2006/main">
            <a:off x="536029" y="1524000"/>
            <a:ext cx="6805116" cy="40957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5D3A36-CC6F-42E7-A64E-5DF57D916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16954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POINT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D4DA59-E215-40EF-BDDB-8B41FE874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2000250"/>
            <a:ext cx="3333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75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175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to one visible detail.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EA379B2-3675-480B-A600-7DFA0CC0A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2800350"/>
            <a:ext cx="320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B8B491B-3DE8-485E-AD24-7FBD99C43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3057525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RECORD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E95B75C-F4F3-419C-8967-48B290BBF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3362325"/>
            <a:ext cx="3333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6000"/>
              </a:lnSpc>
              <a:buNone/>
              <a:defRPr sz="225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25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What can it support?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BA624AB-F3A3-4E84-8B71-132C48E2E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4152900"/>
            <a:ext cx="320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5DED0"/>
          </a:solidFill>
          <a:ln xmlns:a="http://schemas.openxmlformats.org/drawingml/2006/main" w="0">
            <a:noFill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7618A0B-6793-4B3D-BD3B-BAAE59D22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4410075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2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ADD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7C40E91-5B25-46F2-8B1C-D743FA35B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58125" y="4714875"/>
            <a:ext cx="33337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100" b="0">
                <a:solidFill>
                  <a:srgbClr val="142A2A"/>
                </a:solidFill>
                <a:latin typeface="Georgia"/>
                <a:ea typeface="Georgia"/>
                <a:cs typeface="Georgia"/>
              </a:defRPr>
            </a:pPr>
            <a:r>
              <a:rPr sz="2100" b="0">
                <a:solidFill>
                  <a:srgbClr val="142A2A"/>
                </a:solidFill>
                <a:latin typeface="Georgia"/>
                <a:ea typeface="Georgia"/>
                <a:cs typeface="Georgia"/>
              </a:rPr>
              <a:t>What does the catalog tell us?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76952F8-0E94-4B9D-9A1E-F9F10B386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886450"/>
            <a:ext cx="10572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425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Diamond Sutra, woodblock-printed scroll, 868 CE • The date is elsewhere on the scroll.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E2C132E-E101-49C3-91D7-00A803AB8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6E7BC60-1FB3-4674-8328-06C60D5C5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8AFC281-09CC-4438-AB78-AA601DBAB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British Library Or.8210/P.2 • S04</a:t>
            </a:r>
          </a:p>
        </p:txBody>
      </p:sp>
    </p:spTree>
    <p:extLst>
      <p:ext uri="{BB962C8B-B14F-4D97-AF65-F5344CB8AC3E}">
        <p14:creationId xmlns:p14="http://schemas.microsoft.com/office/powerpoint/2010/main" val="56824788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4CA55C9-51C5-4CFB-B30A-A3CCE8D32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A compass gives direction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5DD94E2-A6C9-4EEE-B065-E4A236197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81314fa0ba486b"/>
          <a:stretch xmlns:a="http://schemas.openxmlformats.org/drawingml/2006/main"/>
        </p:blipFill>
        <p:spPr>
          <a:xfrm xmlns:a="http://schemas.openxmlformats.org/drawingml/2006/main">
            <a:off x="7025536" y="1524000"/>
            <a:ext cx="4055952" cy="40005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3A6017-4896-4F0F-8873-AB46182F7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85950"/>
            <a:ext cx="4286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72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DIRECTION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C44C7E9-95DB-4544-B59C-0C2711A13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19350"/>
            <a:ext cx="4953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625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625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What else does a sailor need?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EE7910-BAE0-4FB2-8A95-94BB8C6DD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314700"/>
            <a:ext cx="4333875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8000"/>
              </a:lnSpc>
              <a:buNone/>
              <a:defRPr sz="217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location</a:t>
            </a:r>
          </a:p>
          <a:p xmlns:a="http://schemas.openxmlformats.org/drawingml/2006/main">
            <a:pPr algn="l">
              <a:lnSpc>
                <a:spcPct val="138000"/>
              </a:lnSpc>
              <a:buNone/>
              <a:defRPr sz="217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weather</a:t>
            </a:r>
          </a:p>
          <a:p xmlns:a="http://schemas.openxmlformats.org/drawingml/2006/main">
            <a:pPr algn="l">
              <a:lnSpc>
                <a:spcPct val="138000"/>
              </a:lnSpc>
              <a:buNone/>
              <a:defRPr sz="217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water depth</a:t>
            </a:r>
          </a:p>
          <a:p xmlns:a="http://schemas.openxmlformats.org/drawingml/2006/main">
            <a:pPr algn="l">
              <a:lnSpc>
                <a:spcPct val="138000"/>
              </a:lnSpc>
              <a:buNone/>
              <a:defRPr sz="2175" b="0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42A2A"/>
                </a:solidFill>
                <a:latin typeface="Arial"/>
                <a:ea typeface="Arial"/>
                <a:cs typeface="Arial"/>
              </a:rPr>
              <a:t>coast and hazard knowledge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D32F736-F41C-4EE6-9A9E-5E00A4CAC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62625"/>
            <a:ext cx="10382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75" b="1">
                <a:solidFill>
                  <a:srgbClr val="153B3A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53B3A"/>
                </a:solidFill>
                <a:latin typeface="Arial"/>
                <a:ea typeface="Arial"/>
                <a:cs typeface="Arial"/>
              </a:rPr>
              <a:t>1119 CE is an early written report of maritime use—not an invention date.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0159F58-41DB-4929-94A4-7D0F17277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76FAD33-03AC-47D4-9049-AF2168300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4FF7807-0013-440D-B633-1986D1D0F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Collection photograph c.1938 • S05 • S14</a:t>
            </a:r>
          </a:p>
        </p:txBody>
      </p:sp>
    </p:spTree>
    <p:extLst>
      <p:ext uri="{BB962C8B-B14F-4D97-AF65-F5344CB8AC3E}">
        <p14:creationId xmlns:p14="http://schemas.microsoft.com/office/powerpoint/2010/main" val="150781027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EC2405-1B30-42C5-91AC-FB3FAF145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00050"/>
            <a:ext cx="105727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3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Gunpowder had different uses and effects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82FD42-498B-4941-B434-0D7121E94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181100"/>
            <a:ext cx="8096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8B45"/>
          </a:solidFill>
          <a:ln xmlns:a="http://schemas.openxmlformats.org/drawingml/2006/main" w="0">
            <a:noFill/>
          </a:ln>
        </p:spPr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263e43b6d84ef4"/>
          <a:srcRect xmlns:a="http://schemas.openxmlformats.org/drawingml/2006/main" l="0" t="3776" r="0" b="3776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5934075" y="1562100"/>
            <a:ext cx="5648325" cy="35623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08E4EE6-E4F7-476E-88BE-06D0B578A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1866900"/>
            <a:ext cx="4476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ENTERTAINMENT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929B86C-FA57-40E2-B531-5DCF532BC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238375"/>
            <a:ext cx="4476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4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4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celebration and display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8A226F3-EA83-4EE2-99BA-AC9746032C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3371850"/>
            <a:ext cx="4476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1575" b="1">
                <a:solidFill>
                  <a:srgbClr val="B58B45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B58B45"/>
                </a:solidFill>
                <a:latin typeface="Arial"/>
                <a:ea typeface="Arial"/>
                <a:cs typeface="Arial"/>
              </a:rPr>
              <a:t>WARFARE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D199746-1E93-4874-B245-449AC6A34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3743325"/>
            <a:ext cx="4476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400" b="0">
                <a:solidFill>
                  <a:srgbClr val="153B3A"/>
                </a:solidFill>
                <a:latin typeface="Georgia"/>
                <a:ea typeface="Georgia"/>
                <a:cs typeface="Georgia"/>
              </a:defRPr>
            </a:pPr>
            <a:r>
              <a:rPr sz="2400" b="0">
                <a:solidFill>
                  <a:srgbClr val="153B3A"/>
                </a:solidFill>
                <a:latin typeface="Georgia"/>
                <a:ea typeface="Georgia"/>
                <a:cs typeface="Georgia"/>
              </a:rPr>
              <a:t>new weapons and harm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922491-320E-4B85-A80C-5C17FA416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314950"/>
            <a:ext cx="10572750" cy="5048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8000"/>
              </a:lnSpc>
              <a:buNone/>
              <a:defRPr sz="2250" b="1">
                <a:solidFill>
                  <a:srgbClr val="142A2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42A2A"/>
                </a:solidFill>
                <a:latin typeface="Arial"/>
                <a:ea typeface="Arial"/>
                <a:cs typeface="Arial"/>
              </a:rPr>
              <a:t>One invention can have different uses—and different consequences.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8BF703A-C87A-4BAE-AD8E-C2AD4A75F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57950"/>
            <a:ext cx="2952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75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CHINA HISTORY STUDIO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734DAE-9EE9-44AC-87D0-9B1DAC39B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15700" y="6438900"/>
            <a:ext cx="3619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50" b="1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63706C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16485B6-00C2-4D5A-B973-55BB1A62AA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6448425"/>
            <a:ext cx="4286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900" b="0">
                <a:solidFill>
                  <a:srgbClr val="63706C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3706C"/>
                </a:solidFill>
                <a:latin typeface="Arial"/>
                <a:ea typeface="Arial"/>
                <a:cs typeface="Arial"/>
              </a:rPr>
              <a:t>Modern photograph • NPS • S06–S07</a:t>
            </a:r>
          </a:p>
        </p:txBody>
      </p:sp>
    </p:spTree>
    <p:extLst>
      <p:ext uri="{BB962C8B-B14F-4D97-AF65-F5344CB8AC3E}">
        <p14:creationId xmlns:p14="http://schemas.microsoft.com/office/powerpoint/2010/main" val="170827961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2026-09-09T09:24:40.9410000Z</dcterms:created>
  <dcterms:modified xsi:type="dcterms:W3CDTF">2026-09-09T09:24:40.9410000Z</dcterms:modified>
</coreProperties>
</file>